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158"/>
  </p:notesMasterIdLst>
  <p:sldIdLst>
    <p:sldId id="412" r:id="rId3"/>
    <p:sldId id="257" r:id="rId4"/>
    <p:sldId id="258" r:id="rId5"/>
    <p:sldId id="259" r:id="rId6"/>
    <p:sldId id="260" r:id="rId7"/>
    <p:sldId id="263" r:id="rId8"/>
    <p:sldId id="261" r:id="rId9"/>
    <p:sldId id="262" r:id="rId10"/>
    <p:sldId id="265" r:id="rId11"/>
    <p:sldId id="266" r:id="rId12"/>
    <p:sldId id="267" r:id="rId13"/>
    <p:sldId id="268" r:id="rId14"/>
    <p:sldId id="269" r:id="rId15"/>
    <p:sldId id="271" r:id="rId16"/>
    <p:sldId id="264" r:id="rId17"/>
    <p:sldId id="270" r:id="rId18"/>
    <p:sldId id="272" r:id="rId19"/>
    <p:sldId id="274" r:id="rId20"/>
    <p:sldId id="275" r:id="rId21"/>
    <p:sldId id="273" r:id="rId22"/>
    <p:sldId id="277" r:id="rId23"/>
    <p:sldId id="278" r:id="rId24"/>
    <p:sldId id="276" r:id="rId25"/>
    <p:sldId id="280" r:id="rId26"/>
    <p:sldId id="279" r:id="rId27"/>
    <p:sldId id="282" r:id="rId28"/>
    <p:sldId id="281" r:id="rId29"/>
    <p:sldId id="283" r:id="rId30"/>
    <p:sldId id="284" r:id="rId31"/>
    <p:sldId id="285" r:id="rId32"/>
    <p:sldId id="286" r:id="rId33"/>
    <p:sldId id="287" r:id="rId34"/>
    <p:sldId id="288" r:id="rId35"/>
    <p:sldId id="290" r:id="rId36"/>
    <p:sldId id="291" r:id="rId37"/>
    <p:sldId id="292" r:id="rId38"/>
    <p:sldId id="293" r:id="rId39"/>
    <p:sldId id="289"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 id="307" r:id="rId55"/>
    <p:sldId id="309" r:id="rId56"/>
    <p:sldId id="310" r:id="rId57"/>
    <p:sldId id="311" r:id="rId58"/>
    <p:sldId id="312" r:id="rId59"/>
    <p:sldId id="313" r:id="rId60"/>
    <p:sldId id="316" r:id="rId61"/>
    <p:sldId id="318" r:id="rId62"/>
    <p:sldId id="319" r:id="rId63"/>
    <p:sldId id="317" r:id="rId64"/>
    <p:sldId id="320" r:id="rId65"/>
    <p:sldId id="314" r:id="rId66"/>
    <p:sldId id="315"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8" r:id="rId104"/>
    <p:sldId id="357"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6" r:id="rId122"/>
    <p:sldId id="375" r:id="rId123"/>
    <p:sldId id="377" r:id="rId124"/>
    <p:sldId id="379" r:id="rId125"/>
    <p:sldId id="378" r:id="rId126"/>
    <p:sldId id="380" r:id="rId127"/>
    <p:sldId id="381" r:id="rId128"/>
    <p:sldId id="382" r:id="rId129"/>
    <p:sldId id="383" r:id="rId130"/>
    <p:sldId id="385" r:id="rId131"/>
    <p:sldId id="384" r:id="rId132"/>
    <p:sldId id="387" r:id="rId133"/>
    <p:sldId id="388" r:id="rId134"/>
    <p:sldId id="386" r:id="rId135"/>
    <p:sldId id="389" r:id="rId136"/>
    <p:sldId id="391" r:id="rId137"/>
    <p:sldId id="390" r:id="rId138"/>
    <p:sldId id="392" r:id="rId139"/>
    <p:sldId id="393" r:id="rId140"/>
    <p:sldId id="395" r:id="rId141"/>
    <p:sldId id="394" r:id="rId142"/>
    <p:sldId id="396" r:id="rId143"/>
    <p:sldId id="397" r:id="rId144"/>
    <p:sldId id="398" r:id="rId145"/>
    <p:sldId id="399" r:id="rId146"/>
    <p:sldId id="401" r:id="rId147"/>
    <p:sldId id="402" r:id="rId148"/>
    <p:sldId id="403" r:id="rId149"/>
    <p:sldId id="404" r:id="rId150"/>
    <p:sldId id="405" r:id="rId151"/>
    <p:sldId id="406" r:id="rId152"/>
    <p:sldId id="407" r:id="rId153"/>
    <p:sldId id="408" r:id="rId154"/>
    <p:sldId id="409" r:id="rId155"/>
    <p:sldId id="410" r:id="rId156"/>
    <p:sldId id="400" r:id="rId1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4" autoAdjust="0"/>
    <p:restoredTop sz="91103" autoAdjust="0"/>
  </p:normalViewPr>
  <p:slideViewPr>
    <p:cSldViewPr>
      <p:cViewPr varScale="1">
        <p:scale>
          <a:sx n="74" d="100"/>
          <a:sy n="74" d="100"/>
        </p:scale>
        <p:origin x="-12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viewProps" Target="view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E97A8-3A27-4473-A5A2-16DFA0C443BC}"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B17349-C4DB-4FB8-96F9-FA2FE5B63713}" type="slidenum">
              <a:rPr lang="tr-TR" smtClean="0"/>
              <a:t>‹#›</a:t>
            </a:fld>
            <a:endParaRPr lang="tr-TR"/>
          </a:p>
        </p:txBody>
      </p:sp>
    </p:spTree>
    <p:extLst>
      <p:ext uri="{BB962C8B-B14F-4D97-AF65-F5344CB8AC3E}">
        <p14:creationId xmlns:p14="http://schemas.microsoft.com/office/powerpoint/2010/main" val="3530283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656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6828B1E5-8EEB-43E3-A4E0-A67766C674B6}"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99601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025925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06344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33165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61407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5936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28134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442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222441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53836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823880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15.04.2016</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58035777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www.alomaliye.com/san_bak_sanayi_mal_yon_degis.htm#%23" TargetMode="External"/><Relationship Id="rId2" Type="http://schemas.openxmlformats.org/officeDocument/2006/relationships/hyperlink" Target="http://www.alomaliye.com/sanayi_mal_satis_sonra_yonetmelik.htm"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35843"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35851" name="Metin kutusu 4"/>
          <p:cNvSpPr txBox="1">
            <a:spLocks noChangeArrowheads="1"/>
          </p:cNvSpPr>
          <p:nvPr/>
        </p:nvSpPr>
        <p:spPr bwMode="auto">
          <a:xfrm>
            <a:off x="3208940"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PAZARLAMA</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(SATIŞ TEKNİKLERİ</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Öğr.Gör.Hakan</a:t>
            </a:r>
            <a:r>
              <a:rPr lang="tr-TR" altLang="tr-TR" sz="1800" b="1" dirty="0" smtClean="0">
                <a:solidFill>
                  <a:prstClr val="black"/>
                </a:solidFill>
                <a:latin typeface="Times New Roman" pitchFamily="18" charset="0"/>
                <a:cs typeface="Times New Roman" pitchFamily="18" charset="0"/>
              </a:rPr>
              <a:t> DUMAN</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400564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b="1" dirty="0" smtClean="0"/>
              <a:t>Kendini </a:t>
            </a:r>
            <a:r>
              <a:rPr lang="tr-TR" sz="2700" b="1" dirty="0"/>
              <a:t>motive etme: </a:t>
            </a:r>
            <a:r>
              <a:rPr lang="tr-TR" sz="2700" dirty="0"/>
              <a:t>Ortalama kazanç elde edenler, meslektaşlarından ortalama destek alırlar. En üstteki insanlar da gene ortalama, ya da daha az destek alırlar. Ortalamadan daha iyi olmak için sizi motive etsinler diye başkalarına bel bağlayamazsınız. Ne istediğinizi bilmeniz ve onu elde etmek için kendinizi motive etmeniz gerekmektedir</a:t>
            </a:r>
            <a:r>
              <a:rPr lang="tr-TR" sz="2700" dirty="0" smtClean="0"/>
              <a:t>.</a:t>
            </a:r>
            <a:endParaRPr lang="tr-TR" sz="2700" dirty="0"/>
          </a:p>
        </p:txBody>
      </p:sp>
    </p:spTree>
    <p:extLst>
      <p:ext uri="{BB962C8B-B14F-4D97-AF65-F5344CB8AC3E}">
        <p14:creationId xmlns:p14="http://schemas.microsoft.com/office/powerpoint/2010/main" val="22770803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Danışmanın Kendini Geliştirmesi</a:t>
            </a:r>
          </a:p>
        </p:txBody>
      </p:sp>
      <p:sp>
        <p:nvSpPr>
          <p:cNvPr id="3" name="İçerik Yer Tutucusu 2"/>
          <p:cNvSpPr>
            <a:spLocks noGrp="1"/>
          </p:cNvSpPr>
          <p:nvPr>
            <p:ph idx="1"/>
          </p:nvPr>
        </p:nvSpPr>
        <p:spPr/>
        <p:txBody>
          <a:bodyPr>
            <a:normAutofit/>
          </a:bodyPr>
          <a:lstStyle/>
          <a:p>
            <a:pPr lvl="1"/>
            <a:r>
              <a:rPr lang="tr-TR" dirty="0" smtClean="0"/>
              <a:t>Şeklin </a:t>
            </a:r>
            <a:r>
              <a:rPr lang="tr-TR" dirty="0"/>
              <a:t>solunda içe bakış nitelikleri vardır: Danışman kendine nasıl davranıyor</a:t>
            </a:r>
            <a:r>
              <a:rPr lang="tr-TR" dirty="0" smtClean="0"/>
              <a:t>.</a:t>
            </a:r>
            <a:endParaRPr lang="tr-TR" dirty="0"/>
          </a:p>
          <a:p>
            <a:pPr lvl="1"/>
            <a:r>
              <a:rPr lang="tr-TR" dirty="0"/>
              <a:t>T</a:t>
            </a:r>
            <a:r>
              <a:rPr lang="tr-TR" dirty="0" smtClean="0"/>
              <a:t>epedeki </a:t>
            </a:r>
            <a:r>
              <a:rPr lang="tr-TR" dirty="0"/>
              <a:t>ilk alan kimlik alanıdır: Bu kendini yönetmeyle ilgilidir. Danışmanın kendine güvenmesi gerekir. Kendi meslek ahlakını yaşadığını ve sözlerini yerine getirecek yeteneğe sahip olduğunu bilmesi </a:t>
            </a:r>
            <a:r>
              <a:rPr lang="tr-TR" dirty="0" smtClean="0"/>
              <a:t>gerekir.</a:t>
            </a:r>
          </a:p>
          <a:p>
            <a:pPr lvl="1"/>
            <a:r>
              <a:rPr lang="tr-TR" dirty="0" smtClean="0"/>
              <a:t>Sağda   </a:t>
            </a:r>
            <a:r>
              <a:rPr lang="tr-TR" dirty="0"/>
              <a:t>ise   başkalarıyla   ilişkili   olan   nitelikler   vardır:   İyi   bir   danışman başkalarını   merak   eder.   İnsan   davranışı   büyüleyicidir.   Bir   gün   kötü   hata yapabilir, ertesi gün ise çok iyi şeyler yapabilir.</a:t>
            </a:r>
          </a:p>
          <a:p>
            <a:endParaRPr lang="tr-TR" dirty="0"/>
          </a:p>
        </p:txBody>
      </p:sp>
    </p:spTree>
    <p:extLst>
      <p:ext uri="{BB962C8B-B14F-4D97-AF65-F5344CB8AC3E}">
        <p14:creationId xmlns:p14="http://schemas.microsoft.com/office/powerpoint/2010/main" val="7353754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Danışmanlar İçin </a:t>
            </a:r>
            <a:r>
              <a:rPr lang="tr-TR" dirty="0" smtClean="0"/>
              <a:t>Tuzaklar</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smtClean="0"/>
              <a:t>Danışmanların yapmaları veya yapmamaları gereken durumlar ile ilgili bazı yanlış bilgiler vardır:</a:t>
            </a:r>
            <a:r>
              <a:rPr lang="tr-TR" sz="2800" dirty="0"/>
              <a:t> </a:t>
            </a:r>
          </a:p>
          <a:p>
            <a:pPr lvl="1"/>
            <a:r>
              <a:rPr lang="tr-TR" sz="2700" b="1" dirty="0"/>
              <a:t>Sorunu paylaşmak, aynı şeyi hissetmek: </a:t>
            </a:r>
            <a:r>
              <a:rPr lang="tr-TR" sz="2700" dirty="0"/>
              <a:t>Danışman sorunu paylaşmak, aynı şeyi hissetmek zorunda değildir. Karşılıklı anlayış ve ikinci olarak durmak danışmanın  danışanı  daha  iyi  anlamasını  sağlayacaktır.  İki  çeşit  ikincil  durum vardır</a:t>
            </a:r>
            <a:r>
              <a:rPr lang="tr-TR" sz="2700" dirty="0" smtClean="0"/>
              <a:t>.</a:t>
            </a:r>
            <a:r>
              <a:rPr lang="tr-TR" sz="3100" dirty="0"/>
              <a:t> </a:t>
            </a:r>
            <a:endParaRPr lang="tr-TR" sz="3500" dirty="0"/>
          </a:p>
          <a:p>
            <a:pPr lvl="2"/>
            <a:r>
              <a:rPr lang="tr-TR" dirty="0"/>
              <a:t>Danışman; müşteri ile iyi bir karşılıklı anlayış ve bilişsel duruşa sahipse, onların dünyasını ve düşünme tarzını daha iyi anlayacaktır. Danışmanlıkta bu değerlidir.</a:t>
            </a:r>
          </a:p>
          <a:p>
            <a:pPr lvl="2"/>
            <a:r>
              <a:rPr lang="tr-TR" dirty="0"/>
              <a:t>İkincisi   ise   duygusaldır.   Bu   danışmana   müşterinin   neler   hissettiğini hissetmesini sağlar</a:t>
            </a:r>
            <a:r>
              <a:rPr lang="tr-TR" dirty="0" smtClean="0"/>
              <a:t>.</a:t>
            </a:r>
            <a:endParaRPr lang="tr-TR" sz="3200" dirty="0"/>
          </a:p>
        </p:txBody>
      </p:sp>
    </p:spTree>
    <p:extLst>
      <p:ext uri="{BB962C8B-B14F-4D97-AF65-F5344CB8AC3E}">
        <p14:creationId xmlns:p14="http://schemas.microsoft.com/office/powerpoint/2010/main" val="25389915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Danışmanlar İçin </a:t>
            </a:r>
            <a:r>
              <a:rPr lang="tr-TR" dirty="0" smtClean="0"/>
              <a:t>Tuzaklar</a:t>
            </a:r>
            <a:endParaRPr lang="tr-TR" dirty="0"/>
          </a:p>
        </p:txBody>
      </p:sp>
      <p:sp>
        <p:nvSpPr>
          <p:cNvPr id="3" name="İçerik Yer Tutucusu 2"/>
          <p:cNvSpPr>
            <a:spLocks noGrp="1"/>
          </p:cNvSpPr>
          <p:nvPr>
            <p:ph idx="1"/>
          </p:nvPr>
        </p:nvSpPr>
        <p:spPr/>
        <p:txBody>
          <a:bodyPr>
            <a:normAutofit/>
          </a:bodyPr>
          <a:lstStyle/>
          <a:p>
            <a:pPr lvl="1"/>
            <a:r>
              <a:rPr lang="tr-TR" sz="2700" b="1" dirty="0"/>
              <a:t>Danışana karşı çıkılmaz</a:t>
            </a:r>
            <a:r>
              <a:rPr lang="tr-TR" sz="2700" dirty="0"/>
              <a:t>: Danışanlar bazen yuvarlak konuşabilir, danışman ise esas noktaya varmak ister. Danışman danışanın beklentilerini yönettiği ilk oturumda bu tür önemli şeylerin neler olduğu konusunda müşteriyi önceden uyarmalı ve bunları kabul edip etmediklerini sormalıdır. Danışman danışanın asıl benliğine dürüstlükle ve gerekirse bir konuda ona karşı çıkarak hizmet verebilir</a:t>
            </a:r>
            <a:r>
              <a:rPr lang="tr-TR" sz="2700" dirty="0" smtClean="0"/>
              <a:t>.</a:t>
            </a:r>
            <a:endParaRPr lang="tr-TR" sz="2700" dirty="0"/>
          </a:p>
        </p:txBody>
      </p:sp>
    </p:spTree>
    <p:extLst>
      <p:ext uri="{BB962C8B-B14F-4D97-AF65-F5344CB8AC3E}">
        <p14:creationId xmlns:p14="http://schemas.microsoft.com/office/powerpoint/2010/main" val="33767765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Danışmanlar İçin </a:t>
            </a:r>
            <a:r>
              <a:rPr lang="tr-TR" dirty="0" smtClean="0"/>
              <a:t>Tuzaklar</a:t>
            </a:r>
            <a:endParaRPr lang="tr-TR" dirty="0"/>
          </a:p>
        </p:txBody>
      </p:sp>
      <p:sp>
        <p:nvSpPr>
          <p:cNvPr id="3" name="İçerik Yer Tutucusu 2"/>
          <p:cNvSpPr>
            <a:spLocks noGrp="1"/>
          </p:cNvSpPr>
          <p:nvPr>
            <p:ph idx="1"/>
          </p:nvPr>
        </p:nvSpPr>
        <p:spPr/>
        <p:txBody>
          <a:bodyPr>
            <a:normAutofit fontScale="92500" lnSpcReduction="20000"/>
          </a:bodyPr>
          <a:lstStyle/>
          <a:p>
            <a:pPr lvl="1"/>
            <a:r>
              <a:rPr lang="tr-TR" sz="2700" b="1" dirty="0" smtClean="0"/>
              <a:t>Her </a:t>
            </a:r>
            <a:r>
              <a:rPr lang="tr-TR" sz="2700" b="1" dirty="0"/>
              <a:t>oturumda değişiklik yapmak gerekir: </a:t>
            </a:r>
            <a:r>
              <a:rPr lang="tr-TR" sz="2700" dirty="0"/>
              <a:t>Hayır gerekmez. Bu performans baskısıdır ve danışmanın antrenörlüğüne engel olur. Danışman her oturumda fark yaratabilir ama zorunlu değildir</a:t>
            </a:r>
            <a:r>
              <a:rPr lang="tr-TR" sz="2700" dirty="0" smtClean="0"/>
              <a:t>.</a:t>
            </a:r>
            <a:r>
              <a:rPr lang="tr-TR" sz="3100" dirty="0"/>
              <a:t> </a:t>
            </a:r>
          </a:p>
          <a:p>
            <a:pPr lvl="1"/>
            <a:r>
              <a:rPr lang="tr-TR" sz="2700" b="1" dirty="0"/>
              <a:t>Danışan danışmanı sevmek zorundadır: </a:t>
            </a:r>
            <a:r>
              <a:rPr lang="tr-TR" sz="2700" dirty="0"/>
              <a:t>Hayır değil, çoğu sever farklı durumlarda arkadaş da olabilir. Ama sevmek zorunda değildir. Danışman ve danışan arasında gerekli olan karşılıklı anlayış ve güvene dayalı profesyonel ilişkidir</a:t>
            </a:r>
            <a:r>
              <a:rPr lang="tr-TR" sz="2700" dirty="0" smtClean="0"/>
              <a:t>.</a:t>
            </a:r>
            <a:r>
              <a:rPr lang="tr-TR" sz="3100" dirty="0"/>
              <a:t> </a:t>
            </a:r>
          </a:p>
          <a:p>
            <a:pPr lvl="1"/>
            <a:r>
              <a:rPr lang="tr-TR" sz="2700" b="1" dirty="0"/>
              <a:t>Danışman danışandan sorumludur: </a:t>
            </a:r>
            <a:r>
              <a:rPr lang="tr-TR" sz="2700" dirty="0"/>
              <a:t>Değildir; ona bakmak zorunda değildir. Herkes kendi hayatından sorumludur</a:t>
            </a:r>
            <a:r>
              <a:rPr lang="tr-TR" sz="2700" dirty="0" smtClean="0"/>
              <a:t>.</a:t>
            </a:r>
            <a:endParaRPr lang="tr-TR" dirty="0"/>
          </a:p>
        </p:txBody>
      </p:sp>
    </p:spTree>
    <p:extLst>
      <p:ext uri="{BB962C8B-B14F-4D97-AF65-F5344CB8AC3E}">
        <p14:creationId xmlns:p14="http://schemas.microsoft.com/office/powerpoint/2010/main" val="17584842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Danışmanlar İçin </a:t>
            </a:r>
            <a:r>
              <a:rPr lang="tr-TR" dirty="0" smtClean="0"/>
              <a:t>Tuzaklar</a:t>
            </a:r>
            <a:endParaRPr lang="tr-TR" dirty="0"/>
          </a:p>
        </p:txBody>
      </p:sp>
      <p:sp>
        <p:nvSpPr>
          <p:cNvPr id="3" name="İçerik Yer Tutucusu 2"/>
          <p:cNvSpPr>
            <a:spLocks noGrp="1"/>
          </p:cNvSpPr>
          <p:nvPr>
            <p:ph idx="1"/>
          </p:nvPr>
        </p:nvSpPr>
        <p:spPr/>
        <p:txBody>
          <a:bodyPr>
            <a:normAutofit fontScale="92500" lnSpcReduction="10000"/>
          </a:bodyPr>
          <a:lstStyle/>
          <a:p>
            <a:pPr lvl="1"/>
            <a:r>
              <a:rPr lang="tr-TR" sz="2700" b="1" dirty="0" smtClean="0"/>
              <a:t>Yargılamak</a:t>
            </a:r>
            <a:r>
              <a:rPr lang="tr-TR" sz="2700" b="1" dirty="0"/>
              <a:t>: </a:t>
            </a:r>
            <a:r>
              <a:rPr lang="tr-TR" sz="2700" dirty="0"/>
              <a:t>Danışmanın, danışana saygı duyma zorunluluğu vardır, onları yargılayamaz. Bir danışman yargılamaya başladığında onun artık anlama yetisi bitmiştir. Ancak danışmanların kendi sınırları vardır bunları aşmamak zorundadır</a:t>
            </a:r>
            <a:r>
              <a:rPr lang="tr-TR" sz="2700" dirty="0" smtClean="0"/>
              <a:t>.</a:t>
            </a:r>
            <a:r>
              <a:rPr lang="tr-TR" sz="3100" dirty="0"/>
              <a:t> </a:t>
            </a:r>
            <a:endParaRPr lang="tr-TR" sz="3100" dirty="0" smtClean="0"/>
          </a:p>
          <a:p>
            <a:pPr lvl="1"/>
            <a:r>
              <a:rPr lang="tr-TR" sz="2700" b="1" dirty="0" err="1" smtClean="0"/>
              <a:t>Psikoanaliz</a:t>
            </a:r>
            <a:r>
              <a:rPr lang="tr-TR" sz="2700" b="1" dirty="0" smtClean="0"/>
              <a:t> yapmak: </a:t>
            </a:r>
            <a:r>
              <a:rPr lang="tr-TR" sz="2700" dirty="0" smtClean="0"/>
              <a:t>Geleceği şekillendirmek için geçmişi anlamaya gerek yoktur. Danışanlar kendi zor durumları hakkında bilişsel anlayışa sahiptir. Ancak bu zor durum içinde sıkışıp kalmışlardır. Danışmanlık yapmak demek onların bilişsel anlayışları her ne olursa olsun harekete geçmesini sağlamaktır.</a:t>
            </a:r>
            <a:endParaRPr lang="tr-TR" sz="2700" dirty="0"/>
          </a:p>
        </p:txBody>
      </p:sp>
    </p:spTree>
    <p:extLst>
      <p:ext uri="{BB962C8B-B14F-4D97-AF65-F5344CB8AC3E}">
        <p14:creationId xmlns:p14="http://schemas.microsoft.com/office/powerpoint/2010/main" val="7098504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Danışmanlar İçin </a:t>
            </a:r>
            <a:r>
              <a:rPr lang="tr-TR" dirty="0" smtClean="0"/>
              <a:t>Tuzaklar</a:t>
            </a:r>
            <a:endParaRPr lang="tr-TR" dirty="0"/>
          </a:p>
        </p:txBody>
      </p:sp>
      <p:sp>
        <p:nvSpPr>
          <p:cNvPr id="3" name="İçerik Yer Tutucusu 2"/>
          <p:cNvSpPr>
            <a:spLocks noGrp="1"/>
          </p:cNvSpPr>
          <p:nvPr>
            <p:ph idx="1"/>
          </p:nvPr>
        </p:nvSpPr>
        <p:spPr/>
        <p:txBody>
          <a:bodyPr>
            <a:normAutofit fontScale="92500"/>
          </a:bodyPr>
          <a:lstStyle/>
          <a:p>
            <a:r>
              <a:rPr lang="tr-TR" sz="2800" dirty="0" smtClean="0"/>
              <a:t>Yetişkinlerin </a:t>
            </a:r>
            <a:r>
              <a:rPr lang="tr-TR" sz="2800" dirty="0"/>
              <a:t>statü, baskı, korku, çekinme, öfke gibi bazı durumlarda öğrenmeleri zorlaşır. Böyle durumlarda danışmanların liderlik, dinleme, geri-bildirim vermek, soru sorma, </a:t>
            </a:r>
            <a:r>
              <a:rPr lang="tr-TR" sz="2800" dirty="0" err="1"/>
              <a:t>delagasyon</a:t>
            </a:r>
            <a:r>
              <a:rPr lang="tr-TR" sz="2800" dirty="0"/>
              <a:t>, motivasyon gibi becerilerinden faydalanması gerekir. Bu nedenle danışmanlık kolay bir iş değildir. Bazı işletmelerde danışmanlık yapabilecek personel belirlenerek bu alanda yetiştirilir. Perakendecilik alanında da satış elemanları müşteri açısından birer danışman gibi de çalışabilmeli ve bu konuda kendini bilgilendirmelidir.</a:t>
            </a:r>
          </a:p>
          <a:p>
            <a:endParaRPr lang="tr-TR" dirty="0"/>
          </a:p>
        </p:txBody>
      </p:sp>
    </p:spTree>
    <p:extLst>
      <p:ext uri="{BB962C8B-B14F-4D97-AF65-F5344CB8AC3E}">
        <p14:creationId xmlns:p14="http://schemas.microsoft.com/office/powerpoint/2010/main" val="692093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SATIŞ SONRASI HİZMETLERİ </a:t>
            </a:r>
            <a:r>
              <a:rPr lang="tr-TR" b="1" dirty="0" smtClean="0"/>
              <a:t>SAĞLAMAK</a:t>
            </a:r>
            <a:endParaRPr lang="tr-TR" dirty="0"/>
          </a:p>
        </p:txBody>
      </p:sp>
      <p:sp>
        <p:nvSpPr>
          <p:cNvPr id="3" name="İçerik Yer Tutucusu 2"/>
          <p:cNvSpPr>
            <a:spLocks noGrp="1"/>
          </p:cNvSpPr>
          <p:nvPr>
            <p:ph idx="1"/>
          </p:nvPr>
        </p:nvSpPr>
        <p:spPr/>
        <p:txBody>
          <a:bodyPr/>
          <a:lstStyle/>
          <a:p>
            <a:r>
              <a:rPr lang="tr-TR" b="1" dirty="0"/>
              <a:t>SATIŞ SONRASI HİZMETLERİ SAĞLAMAK</a:t>
            </a:r>
          </a:p>
          <a:p>
            <a:r>
              <a:rPr lang="tr-TR" dirty="0"/>
              <a:t>Satış sonrası servis hizmetleri, müşteri talep ve memnuniyeti için en önemli faaliyetlerdir. Perakendeciliğin hangi alanında olursa olsun satış sonrası hizmette gösterilecek itina, perakendeci firmayı rakiplerinden ayıran farklılık olacaktır</a:t>
            </a:r>
            <a:r>
              <a:rPr lang="tr-TR" dirty="0" smtClean="0"/>
              <a:t>.</a:t>
            </a:r>
            <a:endParaRPr lang="tr-TR" dirty="0"/>
          </a:p>
        </p:txBody>
      </p:sp>
    </p:spTree>
    <p:extLst>
      <p:ext uri="{BB962C8B-B14F-4D97-AF65-F5344CB8AC3E}">
        <p14:creationId xmlns:p14="http://schemas.microsoft.com/office/powerpoint/2010/main" val="1567134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smtClean="0"/>
              <a:t>Perakendeci </a:t>
            </a:r>
            <a:r>
              <a:rPr lang="tr-TR" dirty="0"/>
              <a:t>için satış sonrası hizmet, müşteri sadakati açısından en önemli pazarlama faaliyetidir. Bir ürün ya da hizmet satıldıktan sonra müşterinin iletişimi satış sonrası hizmetler ya da diğer isimleriyle servis, teknik destek, müşteri hizmetleri bölümüyle olacaktır. Bu nedenle, satış planlaması yaparken uzun dönemli müşteri bağlılığını sağlamanın en iyi yolu satış sonrası hizmetlerin mükemmel şekilde düzenlenmesidir</a:t>
            </a:r>
            <a:r>
              <a:rPr lang="tr-TR" dirty="0" smtClean="0"/>
              <a:t>.</a:t>
            </a:r>
            <a:endParaRPr lang="tr-TR" dirty="0"/>
          </a:p>
        </p:txBody>
      </p:sp>
    </p:spTree>
    <p:extLst>
      <p:ext uri="{BB962C8B-B14F-4D97-AF65-F5344CB8AC3E}">
        <p14:creationId xmlns:p14="http://schemas.microsoft.com/office/powerpoint/2010/main" val="37791248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smtClean="0"/>
              <a:t>Mükemmel </a:t>
            </a:r>
            <a:r>
              <a:rPr lang="tr-TR" dirty="0"/>
              <a:t>satış sonrası hizmet; girişken, anlayışlı, dürüst ve müşteri odaklı olmalıdır. Bunun gerçekleşebilmesi için de bir satış sonrası hizmet sisteminin oluşturulması gerekir. Bütün müşteri temas noktalarındaki hizmet işlemleri sistematik bir şekilde yapılandırılmalıdır. Müşteri ile şirket arasındaki iletişimin her noktada düzenli ve etkili bir şekilde yerine getirilmesi için bir sistem kurulmalı ve uygulama standartları getirilmelidir.</a:t>
            </a:r>
          </a:p>
          <a:p>
            <a:endParaRPr lang="tr-TR" dirty="0"/>
          </a:p>
        </p:txBody>
      </p:sp>
    </p:spTree>
    <p:extLst>
      <p:ext uri="{BB962C8B-B14F-4D97-AF65-F5344CB8AC3E}">
        <p14:creationId xmlns:p14="http://schemas.microsoft.com/office/powerpoint/2010/main" val="2190351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dirty="0"/>
              <a:t>Satış sonrası hizmetlerin etkinliğinde temel faktör, müşteriye güven ve alışkanlık kazandırmaktır. Müşteri, sorunlarının çözüleceğinden veya teknik destek ihtiyacının tam, doğru ve zamanında karşılanacağından emin olmalıdır. Satış sonrası hizmet taleplerinin önemli bir kısmı büyük ölçüde şikâyet şeklinde olacaktır. Bu nedenle; sabırlı, sakin, nazik ve anlayışlı bir karşılama, dinleme ve sorunla ilgilenme sorunlara çözüm getirmede en etkili davranışlar olacaktır. Müşteri kendisi ile samimi olarak ilgilenildiğini hissetmeli ve sorunun çözüleceği duygusunu hiçbir zaman yitirmemelidir</a:t>
            </a:r>
            <a:r>
              <a:rPr lang="tr-TR" dirty="0" smtClean="0"/>
              <a:t>.</a:t>
            </a:r>
            <a:endParaRPr lang="tr-TR" dirty="0"/>
          </a:p>
        </p:txBody>
      </p:sp>
    </p:spTree>
    <p:extLst>
      <p:ext uri="{BB962C8B-B14F-4D97-AF65-F5344CB8AC3E}">
        <p14:creationId xmlns:p14="http://schemas.microsoft.com/office/powerpoint/2010/main" val="350427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b="1" dirty="0"/>
              <a:t>Çabuk ve kolay iletişim kurma yeteneği: </a:t>
            </a:r>
            <a:r>
              <a:rPr lang="tr-TR" sz="2700" dirty="0"/>
              <a:t>Bu hayati önemde bir noktadır. Beğendikleri kişilerle iş yapmak insanların hoşuna gider</a:t>
            </a:r>
            <a:r>
              <a:rPr lang="tr-TR" sz="2700" dirty="0" smtClean="0"/>
              <a:t>.</a:t>
            </a:r>
            <a:endParaRPr lang="tr-TR" sz="3100" dirty="0"/>
          </a:p>
          <a:p>
            <a:pPr lvl="1"/>
            <a:r>
              <a:rPr lang="tr-TR" sz="2700" b="1" dirty="0"/>
              <a:t>Açık bir zihin: </a:t>
            </a:r>
            <a:r>
              <a:rPr lang="tr-TR" sz="2700" dirty="0"/>
              <a:t>Gerçekten başarmak istiyorsanız, sizi her zaman en güçlü rakiplerinizin birkaç adım önünde tutacak şeyleri yapmaya hazır olmalısınız. Bir at yarışının galibi, burun farkıyla kazanmış olabilir. Oysa ilk ile ikinci sıraya verilen para ödülleri arasında muazzam bir fark vardır</a:t>
            </a:r>
            <a:r>
              <a:rPr lang="tr-TR" sz="2700" dirty="0" smtClean="0"/>
              <a:t>.</a:t>
            </a:r>
            <a:endParaRPr lang="tr-TR" sz="2700" dirty="0"/>
          </a:p>
        </p:txBody>
      </p:sp>
    </p:spTree>
    <p:extLst>
      <p:ext uri="{BB962C8B-B14F-4D97-AF65-F5344CB8AC3E}">
        <p14:creationId xmlns:p14="http://schemas.microsoft.com/office/powerpoint/2010/main" val="16299965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smtClean="0"/>
              <a:t>Servis </a:t>
            </a:r>
            <a:r>
              <a:rPr lang="tr-TR" dirty="0"/>
              <a:t>(teknik destek ve müşteri hizmetleri) danışmanları müşteriyi dikkatle dinlemeli, endişelerini, şikâyetlerini tam ve doğru anlamalıdır. Her müşteriyle bireysel anlamda ilgilenebilecek yer, zaman ve elemanın bulunmasına özen gösterilmelidir. Gerekirse randevu sistemi ile müşterilerle özel olarak ilgilenilecek ortamlar yaratılmalıdır. Satış sonrası hizmet danışmanı böylece zamanını programlayarak, daha etkin kullanırken müşteri de kendisine önem verildiği ve özel ilgi gösterildiği için memnun olacaktır</a:t>
            </a:r>
            <a:r>
              <a:rPr lang="tr-TR" dirty="0" smtClean="0"/>
              <a:t>.</a:t>
            </a:r>
            <a:endParaRPr lang="tr-TR" dirty="0"/>
          </a:p>
        </p:txBody>
      </p:sp>
    </p:spTree>
    <p:extLst>
      <p:ext uri="{BB962C8B-B14F-4D97-AF65-F5344CB8AC3E}">
        <p14:creationId xmlns:p14="http://schemas.microsoft.com/office/powerpoint/2010/main" val="10320224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lnSpcReduction="10000"/>
          </a:bodyPr>
          <a:lstStyle/>
          <a:p>
            <a:r>
              <a:rPr lang="tr-TR" dirty="0" smtClean="0"/>
              <a:t>Satış </a:t>
            </a:r>
            <a:r>
              <a:rPr lang="tr-TR" dirty="0"/>
              <a:t>sonrası hizmetin kalbi telefon santralidir. Sistemin başarısı, müşterinin uzun talimatlar veya müzik dinlemeden, sürekli bir kişiden diğerine aktarılmadan istek ve ihtiyaçlarını doğru kişiye iletebilmesine bağlıdır. Telefondaki kişinin müşteriye ilgi ve nezaketle doğru sorular sorabilecek ve gerekli bilgiyi alabilecek yetkide olması gerekir. Telefon görevlisinin profesyonelliği, iletişim ve insan ilişkileri becerisi, müşteri açısından bir ilk izlenim ve satış sonrası hizmet sunumunun gerçekleşme güvenini oluşturur. Bu nedenle, telefon becerileri eğitiminin verilmesi ve telefonda konuşma standartlarının geliştirilmesi büyük bir önem taşır</a:t>
            </a:r>
            <a:r>
              <a:rPr lang="tr-TR" dirty="0" smtClean="0"/>
              <a:t>.</a:t>
            </a:r>
            <a:endParaRPr lang="tr-TR" dirty="0"/>
          </a:p>
        </p:txBody>
      </p:sp>
    </p:spTree>
    <p:extLst>
      <p:ext uri="{BB962C8B-B14F-4D97-AF65-F5344CB8AC3E}">
        <p14:creationId xmlns:p14="http://schemas.microsoft.com/office/powerpoint/2010/main" val="40880598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lnSpcReduction="20000"/>
          </a:bodyPr>
          <a:lstStyle/>
          <a:p>
            <a:r>
              <a:rPr lang="tr-TR" dirty="0" smtClean="0"/>
              <a:t>Satış </a:t>
            </a:r>
            <a:r>
              <a:rPr lang="tr-TR" dirty="0"/>
              <a:t>sonrası hizmetin </a:t>
            </a:r>
            <a:r>
              <a:rPr lang="tr-TR" dirty="0" err="1"/>
              <a:t>yüzyüze</a:t>
            </a:r>
            <a:r>
              <a:rPr lang="tr-TR" dirty="0"/>
              <a:t> verildiği durumlarda selamlama, isimle hitap etme, göz teması ve yaşanan sorun nedeniyle üzüntü duyulduğunun ifade edilmesi (ve eğer gerekiyorsa özür dilenmesi) müşterinin tutum ve davranışları üzerinde olumlu etki yaratacaktır.</a:t>
            </a:r>
          </a:p>
          <a:p>
            <a:r>
              <a:rPr lang="tr-TR" dirty="0"/>
              <a:t> </a:t>
            </a:r>
            <a:r>
              <a:rPr lang="tr-TR" dirty="0" smtClean="0"/>
              <a:t>Satış </a:t>
            </a:r>
            <a:r>
              <a:rPr lang="tr-TR" dirty="0"/>
              <a:t>sonrası hizmet, müşteriye bir ek maliyet gerektiriyorsa, örneğin müşterinin servis bakım ve yedek parça için bir ödeme yapması söz konusu ise bu durum kendisine mutlaka söylenmelidir. Garanti kapsamında olan veya firmanın bir jesti olarak ödeme talep edilmeyecek  hizmetler  de  belirtilmelidir.  Müşteri,  hizmet  sonrasında  beklenmedik    </a:t>
            </a:r>
            <a:r>
              <a:rPr lang="tr-TR" dirty="0" smtClean="0"/>
              <a:t>bir ―</a:t>
            </a:r>
            <a:r>
              <a:rPr lang="tr-TR" dirty="0"/>
              <a:t>sürpriz‖ ile karşı karşıya bırakılmamalıdır</a:t>
            </a:r>
            <a:r>
              <a:rPr lang="tr-TR" dirty="0" smtClean="0"/>
              <a:t>.</a:t>
            </a:r>
            <a:endParaRPr lang="tr-TR" dirty="0"/>
          </a:p>
        </p:txBody>
      </p:sp>
    </p:spTree>
    <p:extLst>
      <p:ext uri="{BB962C8B-B14F-4D97-AF65-F5344CB8AC3E}">
        <p14:creationId xmlns:p14="http://schemas.microsoft.com/office/powerpoint/2010/main" val="29622294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smtClean="0"/>
              <a:t>Müşterinin </a:t>
            </a:r>
            <a:r>
              <a:rPr lang="tr-TR" dirty="0"/>
              <a:t>alabileceği satış sonrası hizmetler için alternatifler söz konusu ise bunlar da müşteriye avantaj ve dezavantajlarıyla açıklanmalı, bir öneri getirilmeli, ancak, son karar müşteriye bırakılmalıdır</a:t>
            </a:r>
            <a:r>
              <a:rPr lang="tr-TR" dirty="0" smtClean="0"/>
              <a:t>.</a:t>
            </a:r>
            <a:endParaRPr lang="tr-TR" dirty="0"/>
          </a:p>
        </p:txBody>
      </p:sp>
    </p:spTree>
    <p:extLst>
      <p:ext uri="{BB962C8B-B14F-4D97-AF65-F5344CB8AC3E}">
        <p14:creationId xmlns:p14="http://schemas.microsoft.com/office/powerpoint/2010/main" val="25779506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dirty="0"/>
              <a:t>Ürün iadeleri de satış sonrası hizmetler arasında yer almaktadır. Her perakendeci firmanın ürün iadeleri ile ilgili bir </a:t>
            </a:r>
            <a:r>
              <a:rPr lang="tr-TR" dirty="0" err="1"/>
              <a:t>prosüdürü</a:t>
            </a:r>
            <a:r>
              <a:rPr lang="tr-TR" dirty="0"/>
              <a:t> mutlaka vardır. Önemli olan müşteriyi üzmeden ürünü değiştirmektir. Müşteri her zaman haklı olmayabilir. Ancak ürünü satarken, sırf satışı gerçekleştirebilmek için müşteriye yanlış bilgiler vermek yerine, hangi durumlarda ürünü değiştirebileceği ile ilgili, tüketici hakları kapsamında gerçek ve doğru bilgilendirme yapılmalı ve bu şartlar dâhilinde gelen bir müşterinin ürünü, sorun çıkmaksızın değiştirilebilmelidir</a:t>
            </a:r>
            <a:r>
              <a:rPr lang="tr-TR" dirty="0" smtClean="0"/>
              <a:t>.</a:t>
            </a:r>
            <a:endParaRPr lang="tr-TR" dirty="0"/>
          </a:p>
        </p:txBody>
      </p:sp>
    </p:spTree>
    <p:extLst>
      <p:ext uri="{BB962C8B-B14F-4D97-AF65-F5344CB8AC3E}">
        <p14:creationId xmlns:p14="http://schemas.microsoft.com/office/powerpoint/2010/main" val="35354272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lnSpcReduction="10000"/>
          </a:bodyPr>
          <a:lstStyle/>
          <a:p>
            <a:r>
              <a:rPr lang="tr-TR" dirty="0" smtClean="0"/>
              <a:t>Bütün </a:t>
            </a:r>
            <a:r>
              <a:rPr lang="tr-TR" dirty="0"/>
              <a:t>bunların ötesinde; servis, satış sonrası hizmet elemanlarının kılık ve kıyafetlerinin, dış görünümlerinin, müşteri geldiğinde gördüğü çalışma ortamlarının ve müşteriye gidildiğinde kullanılan aracın ve ekipmanın temiz ve tertipli olması da büyük önem taşır. Müşteri memnuniyeti ve bağlılığını yaratmak kolay değildir. Ancak, bu memnuniyeti ve bağlılığı kaybetmek çok kolaydır. Bu da, en yoğun biçimde satış sonrası hizmetlerin zayıflığından kaynaklanır. Büyümek ve kalıcı olmak isteyen her işletme satışlara verdiği kadar hatta ondan daha fazla satış sonrasına önem vermelidir. Çünkü, günümüzde mevcut müşteriyi elde tutmak, yeni müşteri bulmaktan çok daha ucuz ve kolaydır</a:t>
            </a:r>
            <a:r>
              <a:rPr lang="tr-TR" dirty="0" smtClean="0"/>
              <a:t>.</a:t>
            </a:r>
            <a:endParaRPr lang="tr-TR" dirty="0"/>
          </a:p>
        </p:txBody>
      </p:sp>
    </p:spTree>
    <p:extLst>
      <p:ext uri="{BB962C8B-B14F-4D97-AF65-F5344CB8AC3E}">
        <p14:creationId xmlns:p14="http://schemas.microsoft.com/office/powerpoint/2010/main" val="28407857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b="1" dirty="0"/>
              <a:t>(14.06.2003 tarih ve 25138 sayılı Resmi </a:t>
            </a:r>
            <a:r>
              <a:rPr lang="tr-TR" b="1" dirty="0" err="1"/>
              <a:t>Gazete'de</a:t>
            </a:r>
            <a:r>
              <a:rPr lang="tr-TR" b="1" dirty="0"/>
              <a:t> yayımlanan) Sanayi Mallarının Satış Sonrası Hizmetleri Hakkında Yönetmelik</a:t>
            </a:r>
          </a:p>
          <a:p>
            <a:r>
              <a:rPr lang="tr-TR" b="1" dirty="0" smtClean="0"/>
              <a:t>Amaç</a:t>
            </a:r>
            <a:endParaRPr lang="tr-TR" b="1" dirty="0"/>
          </a:p>
          <a:p>
            <a:r>
              <a:rPr lang="tr-TR" b="1" dirty="0"/>
              <a:t>Madde 1- </a:t>
            </a:r>
            <a:r>
              <a:rPr lang="tr-TR" dirty="0"/>
              <a:t>Bu Yönetmeliğin amacı, ekli listede yer alan malların kullanım ömürleri ile satış sonrası montaj, bakım ve onarım hizmetlerine ilişkin usul ve esasları    düzenlemektir</a:t>
            </a:r>
            <a:r>
              <a:rPr lang="tr-TR" dirty="0" smtClean="0"/>
              <a:t>.</a:t>
            </a:r>
            <a:endParaRPr lang="tr-TR" sz="3000" dirty="0"/>
          </a:p>
        </p:txBody>
      </p:sp>
    </p:spTree>
    <p:extLst>
      <p:ext uri="{BB962C8B-B14F-4D97-AF65-F5344CB8AC3E}">
        <p14:creationId xmlns:p14="http://schemas.microsoft.com/office/powerpoint/2010/main" val="25596075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a:bodyPr>
          <a:lstStyle/>
          <a:p>
            <a:r>
              <a:rPr lang="tr-TR" b="1" dirty="0"/>
              <a:t>Kapsam</a:t>
            </a:r>
          </a:p>
          <a:p>
            <a:r>
              <a:rPr lang="tr-TR" dirty="0"/>
              <a:t>Madde 2- Bu Yönetmelik, imalatçı – üretici ve/veya </a:t>
            </a:r>
            <a:r>
              <a:rPr lang="tr-TR" dirty="0" err="1"/>
              <a:t>ithâlatçıların</a:t>
            </a:r>
            <a:r>
              <a:rPr lang="tr-TR" dirty="0"/>
              <a:t> satış sonrası montaj, bakım ve onarım hizmetlerini vermek zorunda oldukları, ekli listede yer alan; sattıkları, ürettikleri veya </a:t>
            </a:r>
            <a:r>
              <a:rPr lang="tr-TR" dirty="0" err="1"/>
              <a:t>ithâl</a:t>
            </a:r>
            <a:r>
              <a:rPr lang="tr-TR" dirty="0"/>
              <a:t> ettikleri mallara uygulanır</a:t>
            </a:r>
            <a:r>
              <a:rPr lang="tr-TR" dirty="0" smtClean="0"/>
              <a:t>.</a:t>
            </a:r>
            <a:endParaRPr lang="tr-TR" dirty="0"/>
          </a:p>
          <a:p>
            <a:r>
              <a:rPr lang="tr-TR" b="1" dirty="0"/>
              <a:t>Dayanak</a:t>
            </a:r>
          </a:p>
          <a:p>
            <a:r>
              <a:rPr lang="tr-TR" dirty="0"/>
              <a:t>Madde 3- Bu Yönetmelik, 23/2/1995 tarihli ve 4077 sayılı Tüketicinin Korunması Hakkında Kanunun 31inci maddesi ve bu Kanunun 4822 sayılı Kanunla değişik, 15 inci maddesine  dayanılarak düzenlenmiştir</a:t>
            </a:r>
            <a:r>
              <a:rPr lang="tr-TR" dirty="0" smtClean="0"/>
              <a:t>.</a:t>
            </a:r>
            <a:endParaRPr lang="tr-TR" dirty="0"/>
          </a:p>
        </p:txBody>
      </p:sp>
    </p:spTree>
    <p:extLst>
      <p:ext uri="{BB962C8B-B14F-4D97-AF65-F5344CB8AC3E}">
        <p14:creationId xmlns:p14="http://schemas.microsoft.com/office/powerpoint/2010/main" val="41540093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b="1" dirty="0" smtClean="0"/>
              <a:t>Tanımlar</a:t>
            </a:r>
            <a:endParaRPr lang="tr-TR" b="1" dirty="0"/>
          </a:p>
          <a:p>
            <a:r>
              <a:rPr lang="tr-TR" dirty="0" smtClean="0"/>
              <a:t>Madde </a:t>
            </a:r>
            <a:r>
              <a:rPr lang="tr-TR" dirty="0"/>
              <a:t>4- Bu Yönetmelikte geçen;</a:t>
            </a:r>
          </a:p>
          <a:p>
            <a:pPr lvl="1"/>
            <a:r>
              <a:rPr lang="tr-TR" dirty="0" smtClean="0"/>
              <a:t>Bakanlık</a:t>
            </a:r>
            <a:r>
              <a:rPr lang="tr-TR" dirty="0"/>
              <a:t>: Sanayi ve Ticaret Bakanlığını,</a:t>
            </a:r>
          </a:p>
          <a:p>
            <a:pPr lvl="1"/>
            <a:r>
              <a:rPr lang="tr-TR" dirty="0"/>
              <a:t>Genel Müdürlük: Tüketicinin ve Rekabetin Korunması Genel Müdürlüğünü,</a:t>
            </a:r>
          </a:p>
          <a:p>
            <a:pPr lvl="1"/>
            <a:r>
              <a:rPr lang="tr-TR" dirty="0"/>
              <a:t>TSE: Türk Standartları Enstitüsü Başkanlığını,</a:t>
            </a:r>
          </a:p>
          <a:p>
            <a:pPr lvl="1"/>
            <a:r>
              <a:rPr lang="tr-TR" dirty="0"/>
              <a:t>Kanun: 4077 sayılı Tüketicinin Korunması Hakkında Kanunu,</a:t>
            </a:r>
          </a:p>
          <a:p>
            <a:pPr lvl="1"/>
            <a:r>
              <a:rPr lang="tr-TR" dirty="0"/>
              <a:t>Mal: Alış-verişe konu olan taşınır eşyalardan, Bakanlıkça tespit ve ilan edilen, satış sonrası hizmet istenecek ürünler listesinde yer alan malı</a:t>
            </a:r>
            <a:r>
              <a:rPr lang="tr-TR" dirty="0" smtClean="0"/>
              <a:t>,</a:t>
            </a:r>
            <a:endParaRPr lang="tr-TR" dirty="0"/>
          </a:p>
        </p:txBody>
      </p:sp>
    </p:spTree>
    <p:extLst>
      <p:ext uri="{BB962C8B-B14F-4D97-AF65-F5344CB8AC3E}">
        <p14:creationId xmlns:p14="http://schemas.microsoft.com/office/powerpoint/2010/main" val="11389597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pPr lvl="1"/>
            <a:r>
              <a:rPr lang="tr-TR" b="1" dirty="0"/>
              <a:t>Kullanım Ömrü:</a:t>
            </a:r>
            <a:r>
              <a:rPr lang="tr-TR" dirty="0"/>
              <a:t> Malın, tüketiciye teslimi tarihinden başlayan ve bu Yönetmeliğe ekli listede her mal grubu için tespit edilen süreleri,</a:t>
            </a:r>
          </a:p>
          <a:p>
            <a:pPr lvl="1"/>
            <a:r>
              <a:rPr lang="tr-TR" b="1" dirty="0"/>
              <a:t>Servis  İstasyonu:  </a:t>
            </a:r>
            <a:r>
              <a:rPr lang="tr-TR" dirty="0"/>
              <a:t>İmalatçı-üretici  ve/veya  </a:t>
            </a:r>
            <a:r>
              <a:rPr lang="tr-TR" dirty="0" err="1"/>
              <a:t>ithâlatçıların</a:t>
            </a:r>
            <a:r>
              <a:rPr lang="tr-TR" dirty="0"/>
              <a:t>,  sattıkları,  ürettikleri veya </a:t>
            </a:r>
            <a:r>
              <a:rPr lang="tr-TR" dirty="0" err="1"/>
              <a:t>ithâl</a:t>
            </a:r>
            <a:r>
              <a:rPr lang="tr-TR" dirty="0"/>
              <a:t> ettikleri mallar için; kullanım ömürleri süresince satış sonrası montaj, bakım ve onarım hizmetlerini yürütmek üzere, kendileri tarafından ve/veya aralarındaki sözleşme uyarınca, bu amaçla yetki verilen gerçek veya tüzel kişiler tarafından kurulan ya da kurulmuş bulunan tesisleri</a:t>
            </a:r>
            <a:r>
              <a:rPr lang="tr-TR" dirty="0" smtClean="0"/>
              <a:t>,</a:t>
            </a:r>
            <a:endParaRPr lang="tr-TR" dirty="0"/>
          </a:p>
        </p:txBody>
      </p:sp>
    </p:spTree>
    <p:extLst>
      <p:ext uri="{BB962C8B-B14F-4D97-AF65-F5344CB8AC3E}">
        <p14:creationId xmlns:p14="http://schemas.microsoft.com/office/powerpoint/2010/main" val="251757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b="1" dirty="0"/>
              <a:t>Güven: </a:t>
            </a:r>
            <a:r>
              <a:rPr lang="tr-TR" sz="2700" dirty="0"/>
              <a:t>Amaç ve arzularınızın hepsine ulaşmak için gerekli olan şeyleri yapma konusunda değil, en iyisi olabileceğiniz ve olacağınız konusunda da kendinize güven duymalısınız. Hedeflerinizi belirlerken, alanınızda en yüksek satış ve kazanç hacmine kimin sahip olduğunu öğrenip, onlardan daha iyi olduğunuz   </a:t>
            </a:r>
            <a:r>
              <a:rPr lang="tr-TR" sz="2700" dirty="0" smtClean="0"/>
              <a:t>ve daha </a:t>
            </a:r>
            <a:r>
              <a:rPr lang="tr-TR" sz="2700" dirty="0"/>
              <a:t>iyi olacağınız konusunda kendinize güveniniz. Bu güveni duyarsanız  herkes sizinle alışveriş yapmak isteyecektir</a:t>
            </a:r>
            <a:r>
              <a:rPr lang="tr-TR" sz="2700" dirty="0" smtClean="0"/>
              <a:t>.</a:t>
            </a:r>
            <a:endParaRPr lang="tr-TR" sz="3100" dirty="0"/>
          </a:p>
        </p:txBody>
      </p:sp>
    </p:spTree>
    <p:extLst>
      <p:ext uri="{BB962C8B-B14F-4D97-AF65-F5344CB8AC3E}">
        <p14:creationId xmlns:p14="http://schemas.microsoft.com/office/powerpoint/2010/main" val="115458070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pPr lvl="1"/>
            <a:r>
              <a:rPr lang="tr-TR" dirty="0"/>
              <a:t>İmalatçı - Üretici: Kamu tüzel kişileri de dahil olmak üzere, bu Yönetmeliğe ekli listedeki mallardan, tüketiciye sunulmuş olanları üretenler ile mal üzerine kendi ayırt edici işaretini, ticari markasını veya unvanını koyarak satışa sunanları,</a:t>
            </a:r>
          </a:p>
          <a:p>
            <a:pPr lvl="1"/>
            <a:r>
              <a:rPr lang="tr-TR" dirty="0" err="1"/>
              <a:t>İthâlatçı</a:t>
            </a:r>
            <a:r>
              <a:rPr lang="tr-TR" dirty="0"/>
              <a:t>: Kamu tüzel kişileri de dahil olmak üzere bu Yönetmeliğe ekli listede sayılan mallardan tüketiciye sunulmuş olan malları yurt dışından getirerek satışa sunan gerçek veya tüzel kişiyi,</a:t>
            </a:r>
          </a:p>
        </p:txBody>
      </p:sp>
    </p:spTree>
    <p:extLst>
      <p:ext uri="{BB962C8B-B14F-4D97-AF65-F5344CB8AC3E}">
        <p14:creationId xmlns:p14="http://schemas.microsoft.com/office/powerpoint/2010/main" val="3119186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a:bodyPr>
          <a:lstStyle/>
          <a:p>
            <a:pPr lvl="1"/>
            <a:r>
              <a:rPr lang="tr-TR" dirty="0"/>
              <a:t>Satıcı: Kamu tüzel kişileri de dahil olmak üzere ticari veya mesleki faaliyetleri kapsamında tüketiciye mal sunan gerçek veya tüzel kişileri,</a:t>
            </a:r>
          </a:p>
          <a:p>
            <a:pPr lvl="1"/>
            <a:r>
              <a:rPr lang="tr-TR" dirty="0"/>
              <a:t>Satış Sonrası Hizmetleri Yeterlilik Belgesi: Yurt içinde üretilen veya </a:t>
            </a:r>
            <a:r>
              <a:rPr lang="tr-TR" dirty="0" err="1"/>
              <a:t>ithâl</a:t>
            </a:r>
            <a:r>
              <a:rPr lang="tr-TR" dirty="0"/>
              <a:t> edilen mallar ile ilgili olarak, Bakanlıkça tespit ve ilan edilen kullanım ömrü süresince imalatçı-üretici ve/veya </a:t>
            </a:r>
            <a:r>
              <a:rPr lang="tr-TR" dirty="0" err="1"/>
              <a:t>ithâlatçılar</a:t>
            </a:r>
            <a:r>
              <a:rPr lang="tr-TR" dirty="0"/>
              <a:t> tarafından verilmesi zorunlu montaj, bakım, onarım hizmetleri için, yeterli teknik kadro, takım, teçhizat ile Bakanlıkça belirlenen miktarlarda yedek parça bulunduğunu gösteren ve firmanın unvanı ile merkez adresine göre düzenlenen belgeyi,</a:t>
            </a:r>
          </a:p>
          <a:p>
            <a:r>
              <a:rPr lang="tr-TR" dirty="0"/>
              <a:t>İfade eder</a:t>
            </a:r>
            <a:r>
              <a:rPr lang="tr-TR" dirty="0" smtClean="0"/>
              <a:t>.</a:t>
            </a:r>
            <a:endParaRPr lang="tr-TR" dirty="0"/>
          </a:p>
        </p:txBody>
      </p:sp>
    </p:spTree>
    <p:extLst>
      <p:ext uri="{BB962C8B-B14F-4D97-AF65-F5344CB8AC3E}">
        <p14:creationId xmlns:p14="http://schemas.microsoft.com/office/powerpoint/2010/main" val="25767374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b="1" dirty="0" smtClean="0"/>
              <a:t>Servis </a:t>
            </a:r>
            <a:r>
              <a:rPr lang="tr-TR" b="1" dirty="0"/>
              <a:t>İstasyonlarının Kuruluşu</a:t>
            </a:r>
          </a:p>
          <a:p>
            <a:r>
              <a:rPr lang="tr-TR" b="1" dirty="0" smtClean="0"/>
              <a:t>Madde </a:t>
            </a:r>
            <a:r>
              <a:rPr lang="tr-TR" b="1" dirty="0"/>
              <a:t>5- </a:t>
            </a:r>
            <a:r>
              <a:rPr lang="tr-TR" dirty="0"/>
              <a:t>İmalatçı - üretici ve/veya </a:t>
            </a:r>
            <a:r>
              <a:rPr lang="tr-TR" dirty="0" err="1"/>
              <a:t>ithâlatçılar</a:t>
            </a:r>
            <a:r>
              <a:rPr lang="tr-TR" dirty="0"/>
              <a:t> ekli listede yer alan her mal grubu için belirtilen kullanım ömrü süresince, satış sonrası hizmetleri sağlamak üzere yine ekli listede tespit edilen yer, sayı ve özellikte servis istasyonu kurmak ve yeterli teknisyen kadrosu bulundurmak zorundadır</a:t>
            </a:r>
            <a:r>
              <a:rPr lang="tr-TR" dirty="0" smtClean="0"/>
              <a:t>.</a:t>
            </a:r>
            <a:r>
              <a:rPr lang="tr-TR" dirty="0"/>
              <a:t> </a:t>
            </a:r>
          </a:p>
          <a:p>
            <a:r>
              <a:rPr lang="tr-TR" dirty="0"/>
              <a:t>Servis istasyonları, doğrudan imalatçı ve/veya </a:t>
            </a:r>
            <a:r>
              <a:rPr lang="tr-TR" dirty="0" err="1"/>
              <a:t>ithâlatçılar</a:t>
            </a:r>
            <a:r>
              <a:rPr lang="tr-TR" dirty="0"/>
              <a:t> tarafından ya da yazılı bir sözleşme ile bu hizmetleri yürütmek üzere yetki verdikleri gerçek veya tüzel kişiler tarafından kurulabilir</a:t>
            </a:r>
            <a:r>
              <a:rPr lang="tr-TR" dirty="0" smtClean="0"/>
              <a:t>.</a:t>
            </a:r>
            <a:r>
              <a:rPr lang="tr-TR" dirty="0"/>
              <a:t> </a:t>
            </a:r>
          </a:p>
        </p:txBody>
      </p:sp>
    </p:spTree>
    <p:extLst>
      <p:ext uri="{BB962C8B-B14F-4D97-AF65-F5344CB8AC3E}">
        <p14:creationId xmlns:p14="http://schemas.microsoft.com/office/powerpoint/2010/main" val="93360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a:t>İmalatçı-üretici   ve/veya   </a:t>
            </a:r>
            <a:r>
              <a:rPr lang="tr-TR" dirty="0" err="1"/>
              <a:t>ithâlatçılar</a:t>
            </a:r>
            <a:r>
              <a:rPr lang="tr-TR" dirty="0"/>
              <a:t>,   yazılı   sözleşme   yapmak   suretiyle   önceden kurulmuş ve bu alanda faaliyet gösteren servis istasyonları aracılığıyla da satış sonrası hizmetleri sağlayabilirler.  </a:t>
            </a:r>
          </a:p>
          <a:p>
            <a:r>
              <a:rPr lang="tr-TR" dirty="0"/>
              <a:t>Ticari amaç dışında yalnızca kendi kullanımından doğan ihtiyaçları için imalat-üretim ve/veya </a:t>
            </a:r>
            <a:r>
              <a:rPr lang="tr-TR" dirty="0" err="1"/>
              <a:t>ithâlat</a:t>
            </a:r>
            <a:r>
              <a:rPr lang="tr-TR" dirty="0"/>
              <a:t> yapan kişi veya kuruluşlar bu Yönetmelik hükümlerine tabi değildir.</a:t>
            </a:r>
          </a:p>
        </p:txBody>
      </p:sp>
    </p:spTree>
    <p:extLst>
      <p:ext uri="{BB962C8B-B14F-4D97-AF65-F5344CB8AC3E}">
        <p14:creationId xmlns:p14="http://schemas.microsoft.com/office/powerpoint/2010/main" val="30832424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85000" lnSpcReduction="20000"/>
          </a:bodyPr>
          <a:lstStyle/>
          <a:p>
            <a:r>
              <a:rPr lang="tr-TR" b="1" dirty="0"/>
              <a:t>Başvuru ve İzin (*)</a:t>
            </a:r>
          </a:p>
          <a:p>
            <a:r>
              <a:rPr lang="tr-TR" b="1" dirty="0" smtClean="0"/>
              <a:t>Madde </a:t>
            </a:r>
            <a:r>
              <a:rPr lang="tr-TR" b="1" dirty="0"/>
              <a:t>6- </a:t>
            </a:r>
            <a:r>
              <a:rPr lang="tr-TR" dirty="0"/>
              <a:t>Servis istasyonlarını çalıştırmak için imalatçı-üretici ve/veya </a:t>
            </a:r>
            <a:r>
              <a:rPr lang="tr-TR" dirty="0" err="1"/>
              <a:t>ithâlatçılar</a:t>
            </a:r>
            <a:r>
              <a:rPr lang="tr-TR" dirty="0"/>
              <a:t> Genel Müdürlüğe aşağıdaki belgelerle birlikte başvururlar</a:t>
            </a:r>
            <a:r>
              <a:rPr lang="tr-TR" dirty="0" smtClean="0"/>
              <a:t>.</a:t>
            </a:r>
            <a:r>
              <a:rPr lang="tr-TR" dirty="0"/>
              <a:t> </a:t>
            </a:r>
          </a:p>
          <a:p>
            <a:pPr lvl="1"/>
            <a:r>
              <a:rPr lang="tr-TR" dirty="0"/>
              <a:t>Dilekçe,</a:t>
            </a:r>
          </a:p>
          <a:p>
            <a:pPr lvl="1"/>
            <a:r>
              <a:rPr lang="tr-TR" dirty="0"/>
              <a:t>Bakanlıkça bastırılmış 3 adet Satış Sonrası Hizmetleri Yeterlilik Belgesi,</a:t>
            </a:r>
          </a:p>
          <a:p>
            <a:pPr lvl="1"/>
            <a:r>
              <a:rPr lang="tr-TR" dirty="0"/>
              <a:t>3 adet Servis İstasyonlarını Gösterir Liste,</a:t>
            </a:r>
          </a:p>
          <a:p>
            <a:pPr lvl="1"/>
            <a:r>
              <a:rPr lang="tr-TR" dirty="0"/>
              <a:t>Servis istasyonlarının; imal ve/veya </a:t>
            </a:r>
            <a:r>
              <a:rPr lang="tr-TR" dirty="0" err="1"/>
              <a:t>ithâl</a:t>
            </a:r>
            <a:r>
              <a:rPr lang="tr-TR" dirty="0"/>
              <a:t> edilen ürün veya ürün grubu için hazırlanan hizmet standardına veya teknik düzenlemelere uygun olduğunu ve ayrıca başvuruda bulunan imalatçı – üretici ve/veya </a:t>
            </a:r>
            <a:r>
              <a:rPr lang="tr-TR" dirty="0" err="1"/>
              <a:t>ithâlatçıya</a:t>
            </a:r>
            <a:r>
              <a:rPr lang="tr-TR" dirty="0"/>
              <a:t> hizmet verebileceğini gösterir, TSE’den veya Bakanlıkça düzenlenen uygunluk belgesi aslı veya onaylı sureti veya noter tasdikli örneği</a:t>
            </a:r>
            <a:r>
              <a:rPr lang="tr-TR" dirty="0" smtClean="0"/>
              <a:t>,</a:t>
            </a:r>
          </a:p>
          <a:p>
            <a:pPr lvl="1"/>
            <a:r>
              <a:rPr lang="tr-TR" dirty="0"/>
              <a:t>İmalatçı - üretici ve/veya </a:t>
            </a:r>
            <a:r>
              <a:rPr lang="tr-TR" dirty="0" err="1"/>
              <a:t>ithâlatçının</a:t>
            </a:r>
            <a:r>
              <a:rPr lang="tr-TR" dirty="0"/>
              <a:t> noter tasdikli imza sirküleri</a:t>
            </a:r>
            <a:r>
              <a:rPr lang="tr-TR" dirty="0" smtClean="0"/>
              <a:t>.</a:t>
            </a:r>
            <a:endParaRPr lang="tr-TR" dirty="0"/>
          </a:p>
        </p:txBody>
      </p:sp>
    </p:spTree>
    <p:extLst>
      <p:ext uri="{BB962C8B-B14F-4D97-AF65-F5344CB8AC3E}">
        <p14:creationId xmlns:p14="http://schemas.microsoft.com/office/powerpoint/2010/main" val="8166660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smtClean="0"/>
              <a:t>Bu maddenin (d</a:t>
            </a:r>
            <a:r>
              <a:rPr lang="tr-TR" dirty="0"/>
              <a:t>) bendinde belirtilen standarda veya teknik düzenlemelere uygunluk yazısı, gerektiğinde Bakanlıkça da tanzim edilebilir</a:t>
            </a:r>
            <a:r>
              <a:rPr lang="tr-TR" dirty="0" smtClean="0"/>
              <a:t>.</a:t>
            </a:r>
            <a:r>
              <a:rPr lang="tr-TR" dirty="0"/>
              <a:t> </a:t>
            </a:r>
          </a:p>
          <a:p>
            <a:r>
              <a:rPr lang="tr-TR" dirty="0"/>
              <a:t>Başvuru üzerine Bakanlıkça Kanun ve bu Yönetmeliğe uygunluk açısından gerekli incelemeler yapılarak yeterli görülenlere Satış Sonrası Hizmetleri Yeterlilik Belgesi verilir</a:t>
            </a:r>
            <a:r>
              <a:rPr lang="tr-TR" dirty="0" smtClean="0"/>
              <a:t>.</a:t>
            </a:r>
            <a:r>
              <a:rPr lang="tr-TR" dirty="0"/>
              <a:t> </a:t>
            </a:r>
          </a:p>
          <a:p>
            <a:r>
              <a:rPr lang="tr-TR" dirty="0"/>
              <a:t>Satış Sonrası Hizmetleri Yeterlilik Belgesi Geçerlilik Süresi, Vize ve Diğer </a:t>
            </a:r>
            <a:r>
              <a:rPr lang="tr-TR" dirty="0" smtClean="0"/>
              <a:t>İşlemler (*)</a:t>
            </a:r>
            <a:endParaRPr lang="tr-TR" dirty="0"/>
          </a:p>
        </p:txBody>
      </p:sp>
    </p:spTree>
    <p:extLst>
      <p:ext uri="{BB962C8B-B14F-4D97-AF65-F5344CB8AC3E}">
        <p14:creationId xmlns:p14="http://schemas.microsoft.com/office/powerpoint/2010/main" val="217134299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a:bodyPr>
          <a:lstStyle/>
          <a:p>
            <a:r>
              <a:rPr lang="tr-TR" b="1" dirty="0"/>
              <a:t>Madde 7- </a:t>
            </a:r>
            <a:r>
              <a:rPr lang="tr-TR" dirty="0"/>
              <a:t>Satış Sonrası Hizmetleri Yeterlilik Belgesi geçerlilik süresi 2 yıldır ve veriliş tarihi esas alınarak her iki yılda bir vize edilir. Geçerlilik süresinin dolmasını müteakip 3 ay içerisinde vizesi yaptırılmayan belgeler geçersiz sayılır.</a:t>
            </a:r>
          </a:p>
          <a:p>
            <a:r>
              <a:rPr lang="tr-TR" dirty="0"/>
              <a:t>Satış Sonrası Hizmetleri Yeterlilik Belgelerine yönelik; vize işlemleri ile unvan, </a:t>
            </a:r>
            <a:r>
              <a:rPr lang="tr-TR" dirty="0" err="1" smtClean="0"/>
              <a:t>adres,servis</a:t>
            </a:r>
            <a:r>
              <a:rPr lang="tr-TR" dirty="0" smtClean="0"/>
              <a:t> </a:t>
            </a:r>
            <a:r>
              <a:rPr lang="tr-TR" dirty="0"/>
              <a:t>istasyonu, kapsam değişikliği ve benzeri müracaatlar sırasında istenecek bilgi ve belgeler Genel Müdürlükçe ayrıca belirlenir</a:t>
            </a:r>
            <a:r>
              <a:rPr lang="tr-TR" dirty="0" smtClean="0"/>
              <a:t>.</a:t>
            </a:r>
            <a:r>
              <a:rPr lang="tr-TR" dirty="0"/>
              <a:t> </a:t>
            </a:r>
          </a:p>
          <a:p>
            <a:r>
              <a:rPr lang="tr-TR" dirty="0"/>
              <a:t>Servis değişikliklerinin 15 gün içerisinde Bakanlığa bildirilmesi zorunludur. Satış Sonrası Hizmetleri Yeterlilik Belgesinin </a:t>
            </a:r>
            <a:r>
              <a:rPr lang="tr-TR" dirty="0" smtClean="0"/>
              <a:t>İptali</a:t>
            </a:r>
            <a:endParaRPr lang="tr-TR" dirty="0"/>
          </a:p>
        </p:txBody>
      </p:sp>
    </p:spTree>
    <p:extLst>
      <p:ext uri="{BB962C8B-B14F-4D97-AF65-F5344CB8AC3E}">
        <p14:creationId xmlns:p14="http://schemas.microsoft.com/office/powerpoint/2010/main" val="15000697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b="1" dirty="0"/>
              <a:t>Madde 8- </a:t>
            </a:r>
            <a:r>
              <a:rPr lang="tr-TR" dirty="0"/>
              <a:t>Bu Yönetmeliğe aykırı uygulamaların tespiti ve bununla ilgili olarak Genel Müdürlüğün yazılı uyarısına rağmen, verilen süre içerisinde durumun düzeltilmemesi hâlinde, firmanın Satış Sonrası Hizmetleri Yeterlilik Belgesi iptal edilerek mensubu olduğu meslek odasına ve diğer ilgili kamu kuruluşlarına Genel Müdürlükçe ayrıca bildirilir</a:t>
            </a:r>
            <a:r>
              <a:rPr lang="tr-TR" dirty="0" smtClean="0"/>
              <a:t>.</a:t>
            </a:r>
            <a:r>
              <a:rPr lang="tr-TR" dirty="0"/>
              <a:t> </a:t>
            </a:r>
          </a:p>
        </p:txBody>
      </p:sp>
    </p:spTree>
    <p:extLst>
      <p:ext uri="{BB962C8B-B14F-4D97-AF65-F5344CB8AC3E}">
        <p14:creationId xmlns:p14="http://schemas.microsoft.com/office/powerpoint/2010/main" val="28477190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a:bodyPr>
          <a:lstStyle/>
          <a:p>
            <a:r>
              <a:rPr lang="tr-TR" b="1" dirty="0"/>
              <a:t>Servis İstasyonlarının Özellikleri ve Sayısı </a:t>
            </a:r>
          </a:p>
          <a:p>
            <a:r>
              <a:rPr lang="tr-TR" b="1" dirty="0" smtClean="0"/>
              <a:t>Madde </a:t>
            </a:r>
            <a:r>
              <a:rPr lang="tr-TR" b="1" dirty="0"/>
              <a:t>9- </a:t>
            </a:r>
            <a:r>
              <a:rPr lang="tr-TR" dirty="0"/>
              <a:t>Servis istasyonlarının; hizmet konularına göre Bakanlık veya görevlendireceği başka bir kuruluş ve/veya TSE tarafından tespit edilen teknik düzenleme veya </a:t>
            </a:r>
            <a:r>
              <a:rPr lang="tr-TR" dirty="0" err="1"/>
              <a:t>standardlarda</a:t>
            </a:r>
            <a:r>
              <a:rPr lang="tr-TR" dirty="0"/>
              <a:t> belirtilen özellikleri taşıması gerekir</a:t>
            </a:r>
            <a:r>
              <a:rPr lang="tr-TR" dirty="0" smtClean="0"/>
              <a:t>.</a:t>
            </a:r>
            <a:r>
              <a:rPr lang="tr-TR" dirty="0"/>
              <a:t> </a:t>
            </a:r>
          </a:p>
          <a:p>
            <a:r>
              <a:rPr lang="tr-TR" dirty="0"/>
              <a:t>İmal veya </a:t>
            </a:r>
            <a:r>
              <a:rPr lang="tr-TR" dirty="0" err="1"/>
              <a:t>ithâl</a:t>
            </a:r>
            <a:r>
              <a:rPr lang="tr-TR" dirty="0"/>
              <a:t> edilen malın; özelliği, kullanım amacı ve yeri ile satış miktarı dikkate alınarak ekli listede tespit ve ilan edilen servis istasyonlarının sayıları ve bunlarda aranacak özellikler, gerektiğinde ilgili kurum ve kuruluşların da görüşü alınarak, Bakanlıkça belirlenir ve/veya değiştirilir</a:t>
            </a:r>
            <a:r>
              <a:rPr lang="tr-TR" dirty="0" smtClean="0"/>
              <a:t>.</a:t>
            </a:r>
            <a:r>
              <a:rPr lang="tr-TR" dirty="0"/>
              <a:t> </a:t>
            </a:r>
          </a:p>
        </p:txBody>
      </p:sp>
    </p:spTree>
    <p:extLst>
      <p:ext uri="{BB962C8B-B14F-4D97-AF65-F5344CB8AC3E}">
        <p14:creationId xmlns:p14="http://schemas.microsoft.com/office/powerpoint/2010/main" val="7854880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a:t>Bu Yönetmeliğe ekli listede yer almayan malları imal eden veya </a:t>
            </a:r>
            <a:r>
              <a:rPr lang="tr-TR" dirty="0" err="1"/>
              <a:t>ithâl</a:t>
            </a:r>
            <a:r>
              <a:rPr lang="tr-TR" dirty="0"/>
              <a:t> edenlerin başvurusu üzerine Bakanlık, o sanayi malının kullanım amacı, yeri ve satış miktarını dikkate alarak, gerektiğinde ilgili kurum ve kuruluşların da görüşünü almak suretiyle, servis istasyonlarının sayılarını ve özelliklerini belirler.</a:t>
            </a:r>
          </a:p>
        </p:txBody>
      </p:sp>
    </p:spTree>
    <p:extLst>
      <p:ext uri="{BB962C8B-B14F-4D97-AF65-F5344CB8AC3E}">
        <p14:creationId xmlns:p14="http://schemas.microsoft.com/office/powerpoint/2010/main" val="107023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b="1" dirty="0"/>
              <a:t>Korkusuzluk: </a:t>
            </a:r>
            <a:r>
              <a:rPr lang="tr-TR" sz="2700" dirty="0"/>
              <a:t>Korku aslında yetenekli olan satıcıların düşüşüne yol açabilir. Satıcılık mesleğinde yapılacak pek çok işi, satış tahmininde bulunmak, sunmak, kapatmak ve kayıt tutmak şeklinde basitleştirebiliriz. Bu işlerin bir kısmı sizi ürkütüp tereddüt etmenize neden olabilir. Buna izin vermemelisiniz.</a:t>
            </a:r>
          </a:p>
        </p:txBody>
      </p:sp>
    </p:spTree>
    <p:extLst>
      <p:ext uri="{BB962C8B-B14F-4D97-AF65-F5344CB8AC3E}">
        <p14:creationId xmlns:p14="http://schemas.microsoft.com/office/powerpoint/2010/main" val="18882945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b="1" dirty="0" smtClean="0"/>
              <a:t>Servis </a:t>
            </a:r>
            <a:r>
              <a:rPr lang="tr-TR" b="1" dirty="0"/>
              <a:t>İstasyonlarının Sorumlulukları</a:t>
            </a:r>
          </a:p>
          <a:p>
            <a:r>
              <a:rPr lang="tr-TR" dirty="0" smtClean="0"/>
              <a:t>Madde </a:t>
            </a:r>
            <a:r>
              <a:rPr lang="tr-TR" dirty="0"/>
              <a:t>10- Tüketicinin bulunduğu yerde servis istasyonunun olmaması hâlinde satış sonrası hizmetlerin verilmesinden, tüketiciye en yakın yerdeki servis istasyonu sorumludur</a:t>
            </a:r>
            <a:r>
              <a:rPr lang="tr-TR" dirty="0" smtClean="0"/>
              <a:t>.</a:t>
            </a:r>
            <a:r>
              <a:rPr lang="tr-TR" dirty="0"/>
              <a:t> </a:t>
            </a:r>
          </a:p>
          <a:p>
            <a:r>
              <a:rPr lang="tr-TR" dirty="0"/>
              <a:t>Tüketiciye en yakın yerdeki servis istasyonunda satış sonrası hizmet verilmesinin mümkün olmaması durumunda; malın firma merkezine ya da diğer bir servis istasyonuna ulaştırılması ve geri gönderilmesi ile ilgili olarak nakliye, posta, kargo veya benzeri herhangi bir ulaşım gideri talep edilemez</a:t>
            </a:r>
            <a:r>
              <a:rPr lang="tr-TR" dirty="0" smtClean="0"/>
              <a:t>.</a:t>
            </a:r>
            <a:endParaRPr lang="tr-TR" dirty="0"/>
          </a:p>
        </p:txBody>
      </p:sp>
    </p:spTree>
    <p:extLst>
      <p:ext uri="{BB962C8B-B14F-4D97-AF65-F5344CB8AC3E}">
        <p14:creationId xmlns:p14="http://schemas.microsoft.com/office/powerpoint/2010/main" val="27997533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smtClean="0"/>
              <a:t>Servis </a:t>
            </a:r>
            <a:r>
              <a:rPr lang="tr-TR" dirty="0"/>
              <a:t>istasyonları, Madde 11 de belirtilen hususları içeren servis fişini düzenlemek ve bir nüshasını tüketicilere vermek zorundadır.</a:t>
            </a:r>
          </a:p>
          <a:p>
            <a:r>
              <a:rPr lang="tr-TR" dirty="0" smtClean="0"/>
              <a:t>Kullanım </a:t>
            </a:r>
            <a:r>
              <a:rPr lang="tr-TR" dirty="0"/>
              <a:t>ömrü süresince, malın bakım ve/veya onarım süresi, garanti süresi içerisinde mala ilişkin arızanın servis istasyonuna bildirimi, garanti süresi dışında ise malın teslim tarihinden itibaren 30 iş gününü geçemez</a:t>
            </a:r>
            <a:r>
              <a:rPr lang="tr-TR" dirty="0" smtClean="0"/>
              <a:t>.</a:t>
            </a:r>
            <a:endParaRPr lang="tr-TR" dirty="0"/>
          </a:p>
        </p:txBody>
      </p:sp>
    </p:spTree>
    <p:extLst>
      <p:ext uri="{BB962C8B-B14F-4D97-AF65-F5344CB8AC3E}">
        <p14:creationId xmlns:p14="http://schemas.microsoft.com/office/powerpoint/2010/main" val="6937366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dirty="0" smtClean="0"/>
              <a:t>Servis </a:t>
            </a:r>
            <a:r>
              <a:rPr lang="tr-TR" dirty="0"/>
              <a:t>istasyonları tarafından verilen montaj, bakım ve onarım hizmetiyle ilgili olarak, bir yıl içerisinde aynı arızanın tekrarı hâlinde herhangi bir servis ücreti alınmaz.  </a:t>
            </a:r>
            <a:r>
              <a:rPr lang="tr-TR" dirty="0" smtClean="0"/>
              <a:t>Tüketicinin malı </a:t>
            </a:r>
            <a:r>
              <a:rPr lang="tr-TR" dirty="0"/>
              <a:t>kullanım kılavuzunda yer alan hususlara aykırı kullanmasından kaynaklanan arızalar bu madde kapsamı dışındadır</a:t>
            </a:r>
            <a:r>
              <a:rPr lang="tr-TR" dirty="0" smtClean="0"/>
              <a:t>.</a:t>
            </a:r>
            <a:r>
              <a:rPr lang="tr-TR" dirty="0"/>
              <a:t> </a:t>
            </a:r>
          </a:p>
          <a:p>
            <a:r>
              <a:rPr lang="tr-TR" dirty="0"/>
              <a:t>Malın garanti süresi dışında, garanti belgesi ile satılması zorunlu olmayan bir parçasının servis istasyonu tarafından değiştirilmesi ve/veya satılması durumunda, değişen parça için altı aydan aşağı olmamak üzere bir garanti süresi verilir</a:t>
            </a:r>
            <a:r>
              <a:rPr lang="tr-TR" dirty="0" smtClean="0"/>
              <a:t>.</a:t>
            </a:r>
            <a:endParaRPr lang="tr-TR" dirty="0"/>
          </a:p>
        </p:txBody>
      </p:sp>
    </p:spTree>
    <p:extLst>
      <p:ext uri="{BB962C8B-B14F-4D97-AF65-F5344CB8AC3E}">
        <p14:creationId xmlns:p14="http://schemas.microsoft.com/office/powerpoint/2010/main" val="24493653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85000" lnSpcReduction="20000"/>
          </a:bodyPr>
          <a:lstStyle/>
          <a:p>
            <a:r>
              <a:rPr lang="tr-TR" b="1" dirty="0"/>
              <a:t>Servis </a:t>
            </a:r>
            <a:r>
              <a:rPr lang="tr-TR" b="1" dirty="0" smtClean="0"/>
              <a:t>Fişi</a:t>
            </a:r>
            <a:r>
              <a:rPr lang="tr-TR" b="1" dirty="0"/>
              <a:t> </a:t>
            </a:r>
            <a:endParaRPr lang="tr-TR" dirty="0"/>
          </a:p>
          <a:p>
            <a:r>
              <a:rPr lang="tr-TR" b="1" dirty="0"/>
              <a:t>Madde 11- </a:t>
            </a:r>
            <a:r>
              <a:rPr lang="tr-TR" dirty="0"/>
              <a:t>Servis istasyonları, kendilerine intikal ettirilen arızalı mallar ile  ilgili olarak aşağıda belirtilen hususları içeren servis fişini tekemmül ettirmek ve tüketicilere vermek zorundadırlar</a:t>
            </a:r>
            <a:r>
              <a:rPr lang="tr-TR" dirty="0" smtClean="0"/>
              <a:t>.</a:t>
            </a:r>
            <a:r>
              <a:rPr lang="tr-TR" dirty="0"/>
              <a:t> </a:t>
            </a:r>
          </a:p>
          <a:p>
            <a:pPr lvl="1"/>
            <a:r>
              <a:rPr lang="tr-TR" dirty="0"/>
              <a:t>Yetkili servisin </a:t>
            </a:r>
            <a:r>
              <a:rPr lang="tr-TR" dirty="0" err="1"/>
              <a:t>ünvan</a:t>
            </a:r>
            <a:r>
              <a:rPr lang="tr-TR" dirty="0"/>
              <a:t>, adres, telefon, </a:t>
            </a:r>
            <a:r>
              <a:rPr lang="tr-TR" dirty="0" err="1"/>
              <a:t>telefaks</a:t>
            </a:r>
            <a:r>
              <a:rPr lang="tr-TR" dirty="0"/>
              <a:t> ve diğer erişim bilgileri,</a:t>
            </a:r>
          </a:p>
          <a:p>
            <a:pPr lvl="1"/>
            <a:r>
              <a:rPr lang="tr-TR" dirty="0"/>
              <a:t>Malın servis istasyonuna teslim veya mala ilişkin arızanın bildirim tarihi,</a:t>
            </a:r>
          </a:p>
          <a:p>
            <a:pPr lvl="1"/>
            <a:r>
              <a:rPr lang="tr-TR" dirty="0"/>
              <a:t>Malın tüketiciye teslim tarihi,</a:t>
            </a:r>
          </a:p>
          <a:p>
            <a:pPr lvl="1"/>
            <a:r>
              <a:rPr lang="tr-TR" dirty="0"/>
              <a:t>Malın arızası ve yapılan işlemler (açık olarak yazılacaktır),</a:t>
            </a:r>
          </a:p>
          <a:p>
            <a:pPr lvl="1"/>
            <a:r>
              <a:rPr lang="tr-TR" dirty="0"/>
              <a:t>Varsa ücreti,</a:t>
            </a:r>
          </a:p>
          <a:p>
            <a:pPr lvl="1"/>
            <a:r>
              <a:rPr lang="tr-TR" dirty="0"/>
              <a:t>Servis yetkilisinin imzası,</a:t>
            </a:r>
          </a:p>
          <a:p>
            <a:pPr lvl="1"/>
            <a:r>
              <a:rPr lang="tr-TR" dirty="0"/>
              <a:t>Bu Yönetmeliğin 10 uncu maddesinde yer alan, servis istasyonlarının sorumluluklarını gösterir hususlar</a:t>
            </a:r>
            <a:r>
              <a:rPr lang="tr-TR" dirty="0" smtClean="0"/>
              <a:t>.</a:t>
            </a:r>
            <a:endParaRPr lang="tr-TR" dirty="0"/>
          </a:p>
        </p:txBody>
      </p:sp>
    </p:spTree>
    <p:extLst>
      <p:ext uri="{BB962C8B-B14F-4D97-AF65-F5344CB8AC3E}">
        <p14:creationId xmlns:p14="http://schemas.microsoft.com/office/powerpoint/2010/main" val="35270462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92500" lnSpcReduction="10000"/>
          </a:bodyPr>
          <a:lstStyle/>
          <a:p>
            <a:r>
              <a:rPr lang="tr-TR" b="1" dirty="0"/>
              <a:t>Yedek Parça </a:t>
            </a:r>
            <a:r>
              <a:rPr lang="tr-TR" b="1" dirty="0" smtClean="0"/>
              <a:t>Stoku </a:t>
            </a:r>
            <a:endParaRPr lang="tr-TR" dirty="0" smtClean="0"/>
          </a:p>
          <a:p>
            <a:r>
              <a:rPr lang="tr-TR" b="1" dirty="0" smtClean="0"/>
              <a:t>Madde </a:t>
            </a:r>
            <a:r>
              <a:rPr lang="tr-TR" b="1" dirty="0"/>
              <a:t>12- </a:t>
            </a:r>
            <a:r>
              <a:rPr lang="tr-TR" dirty="0"/>
              <a:t>Tek servis ile hizmet verilebilecek mallara ait yedek parça </a:t>
            </a:r>
            <a:r>
              <a:rPr lang="tr-TR" dirty="0" err="1"/>
              <a:t>stoğu</a:t>
            </a:r>
            <a:r>
              <a:rPr lang="tr-TR" dirty="0"/>
              <a:t>, imalatçı- üretici ve/veya </a:t>
            </a:r>
            <a:r>
              <a:rPr lang="tr-TR" dirty="0" err="1"/>
              <a:t>ithâlatçının</a:t>
            </a:r>
            <a:r>
              <a:rPr lang="tr-TR" dirty="0"/>
              <a:t> merkezinde veya servis istasyonunda tam olarak bulundurulmak zorundadırlar</a:t>
            </a:r>
            <a:r>
              <a:rPr lang="tr-TR" dirty="0" smtClean="0"/>
              <a:t>. </a:t>
            </a:r>
          </a:p>
          <a:p>
            <a:r>
              <a:rPr lang="tr-TR" dirty="0" smtClean="0"/>
              <a:t>Birden </a:t>
            </a:r>
            <a:r>
              <a:rPr lang="tr-TR" dirty="0"/>
              <a:t>fazla yetkili servis istasyonu ile hizmet verilmesi zorunlu olan ürünleri imal veya </a:t>
            </a:r>
            <a:r>
              <a:rPr lang="tr-TR" dirty="0" err="1"/>
              <a:t>ithâl</a:t>
            </a:r>
            <a:r>
              <a:rPr lang="tr-TR" dirty="0"/>
              <a:t> eden imalatçı – üretici ve/veya </a:t>
            </a:r>
            <a:r>
              <a:rPr lang="tr-TR" dirty="0" err="1"/>
              <a:t>ithâlatçılar</a:t>
            </a:r>
            <a:r>
              <a:rPr lang="tr-TR" dirty="0"/>
              <a:t>; söz konusu ürünlere ait yedek parçanın tamamını firma merkezlerinde veya belirleyecekleri bir serviste, diğer servis istasyonlarında ise Bakanlıkça belirlenen miktarda yedek parça </a:t>
            </a:r>
            <a:r>
              <a:rPr lang="tr-TR" dirty="0" err="1"/>
              <a:t>stoğu</a:t>
            </a:r>
            <a:r>
              <a:rPr lang="tr-TR" dirty="0"/>
              <a:t> bulundurmak zorundadırlar</a:t>
            </a:r>
            <a:r>
              <a:rPr lang="tr-TR" dirty="0" smtClean="0"/>
              <a:t>. </a:t>
            </a:r>
          </a:p>
        </p:txBody>
      </p:sp>
    </p:spTree>
    <p:extLst>
      <p:ext uri="{BB962C8B-B14F-4D97-AF65-F5344CB8AC3E}">
        <p14:creationId xmlns:p14="http://schemas.microsoft.com/office/powerpoint/2010/main" val="30929783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a:t>Bakanlıkça belirlenen yedek parça stok listesinin bir örneği, belgelendirme faaliyeti esnasında imalatçı-üretici ve/veya </a:t>
            </a:r>
            <a:r>
              <a:rPr lang="tr-TR" dirty="0" err="1"/>
              <a:t>ithâlatçıya</a:t>
            </a:r>
            <a:r>
              <a:rPr lang="tr-TR" dirty="0"/>
              <a:t> verilir. Bu liste denetimler sırasında ibraz edilmek üzere saklanmak zorundadır. </a:t>
            </a:r>
          </a:p>
          <a:p>
            <a:r>
              <a:rPr lang="tr-TR" dirty="0"/>
              <a:t>Yedek parça stok miktarı Bakanlık tarafından belirlenmemiş olan ürünlere ait yedek parçaların tamamı, tüm servis istasyonlarında bulunmalıdır.</a:t>
            </a:r>
          </a:p>
        </p:txBody>
      </p:sp>
    </p:spTree>
    <p:extLst>
      <p:ext uri="{BB962C8B-B14F-4D97-AF65-F5344CB8AC3E}">
        <p14:creationId xmlns:p14="http://schemas.microsoft.com/office/powerpoint/2010/main" val="91963026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b="1" dirty="0"/>
              <a:t>Yedek Parça Fiyat </a:t>
            </a:r>
            <a:r>
              <a:rPr lang="tr-TR" b="1" dirty="0" smtClean="0"/>
              <a:t>Listesi</a:t>
            </a:r>
            <a:r>
              <a:rPr lang="tr-TR" b="1" dirty="0"/>
              <a:t> </a:t>
            </a:r>
            <a:endParaRPr lang="tr-TR" dirty="0"/>
          </a:p>
          <a:p>
            <a:r>
              <a:rPr lang="tr-TR" b="1" dirty="0"/>
              <a:t>Madde 13- </a:t>
            </a:r>
            <a:r>
              <a:rPr lang="tr-TR" dirty="0"/>
              <a:t>Servis istasyonları, "Yedek Parça Fiyat Listesi" </a:t>
            </a:r>
            <a:r>
              <a:rPr lang="tr-TR" dirty="0" err="1"/>
              <a:t>ni</a:t>
            </a:r>
            <a:r>
              <a:rPr lang="tr-TR" dirty="0"/>
              <a:t>, tüketicilerin görebileceği bir yere asmak veya katalog hâlinde ya da bilgi işlem ortamında ise tüketiciye göstermek zorundadır.</a:t>
            </a:r>
          </a:p>
          <a:p>
            <a:r>
              <a:rPr lang="tr-TR" b="1" dirty="0" smtClean="0"/>
              <a:t>Değiştirilen </a:t>
            </a:r>
            <a:r>
              <a:rPr lang="tr-TR" b="1" dirty="0"/>
              <a:t>Parçanın İadesi</a:t>
            </a:r>
          </a:p>
          <a:p>
            <a:r>
              <a:rPr lang="tr-TR" b="1" dirty="0"/>
              <a:t> </a:t>
            </a:r>
            <a:r>
              <a:rPr lang="tr-TR" b="1" dirty="0" smtClean="0"/>
              <a:t>Madde </a:t>
            </a:r>
            <a:r>
              <a:rPr lang="tr-TR" b="1" dirty="0"/>
              <a:t>14- </a:t>
            </a:r>
            <a:r>
              <a:rPr lang="tr-TR" dirty="0"/>
              <a:t>Servis istasyonu görevlileri, bakım ve onarımını yaptıkları mallara ait değiştirilen yedek parçaları; garanti süresi içerisinde tüketiciye göstermek, garanti süresi dışında ise iade etmek zorundadır</a:t>
            </a:r>
            <a:r>
              <a:rPr lang="tr-TR" dirty="0" smtClean="0"/>
              <a:t>.</a:t>
            </a:r>
            <a:endParaRPr lang="tr-TR" dirty="0"/>
          </a:p>
        </p:txBody>
      </p:sp>
    </p:spTree>
    <p:extLst>
      <p:ext uri="{BB962C8B-B14F-4D97-AF65-F5344CB8AC3E}">
        <p14:creationId xmlns:p14="http://schemas.microsoft.com/office/powerpoint/2010/main" val="21903517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b="1" dirty="0"/>
              <a:t>Servis İstasyonlarının </a:t>
            </a:r>
            <a:r>
              <a:rPr lang="tr-TR" b="1" dirty="0" smtClean="0"/>
              <a:t>Kontrolü</a:t>
            </a:r>
            <a:r>
              <a:rPr lang="tr-TR" b="1" dirty="0"/>
              <a:t> </a:t>
            </a:r>
            <a:endParaRPr lang="tr-TR" dirty="0"/>
          </a:p>
          <a:p>
            <a:r>
              <a:rPr lang="tr-TR" b="1" dirty="0"/>
              <a:t>Madde 15- </a:t>
            </a:r>
            <a:r>
              <a:rPr lang="tr-TR" dirty="0"/>
              <a:t>Satış sonrası hizmetlerin Kanun ve bu Yönetmelik hükümlerine göre yürütülmesini sağlamak amacıyla imalatçı - üretici ve/veya </a:t>
            </a:r>
            <a:r>
              <a:rPr lang="tr-TR" dirty="0" err="1"/>
              <a:t>ithâlatçılar</a:t>
            </a:r>
            <a:r>
              <a:rPr lang="tr-TR" dirty="0"/>
              <a:t> servis istasyonlarının çalışmalarını izleyerek kontrol etmekle ve görülen eksiklikleri gidermekle yükümlüdür</a:t>
            </a:r>
            <a:r>
              <a:rPr lang="tr-TR" dirty="0" smtClean="0"/>
              <a:t>.</a:t>
            </a:r>
            <a:endParaRPr lang="tr-TR" dirty="0"/>
          </a:p>
        </p:txBody>
      </p:sp>
    </p:spTree>
    <p:extLst>
      <p:ext uri="{BB962C8B-B14F-4D97-AF65-F5344CB8AC3E}">
        <p14:creationId xmlns:p14="http://schemas.microsoft.com/office/powerpoint/2010/main" val="25603407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b="1" dirty="0"/>
              <a:t>İmalatçı-Üretici ve </a:t>
            </a:r>
            <a:r>
              <a:rPr lang="tr-TR" b="1" dirty="0" err="1"/>
              <a:t>İthâlatçının</a:t>
            </a:r>
            <a:r>
              <a:rPr lang="tr-TR" b="1" dirty="0"/>
              <a:t> </a:t>
            </a:r>
            <a:r>
              <a:rPr lang="tr-TR" b="1" dirty="0" smtClean="0"/>
              <a:t>Sorumluluğu</a:t>
            </a:r>
            <a:r>
              <a:rPr lang="tr-TR" b="1" dirty="0"/>
              <a:t> </a:t>
            </a:r>
            <a:endParaRPr lang="tr-TR" dirty="0"/>
          </a:p>
          <a:p>
            <a:r>
              <a:rPr lang="tr-TR" b="1" dirty="0"/>
              <a:t>Madde 16- </a:t>
            </a:r>
            <a:r>
              <a:rPr lang="tr-TR" dirty="0"/>
              <a:t>Servis istasyonlarının ayrı bir tüzel kişiliği olsa dahi imalatçı - üretici ve/veya </a:t>
            </a:r>
            <a:r>
              <a:rPr lang="tr-TR" dirty="0" err="1"/>
              <a:t>ithâlatçılar</a:t>
            </a:r>
            <a:r>
              <a:rPr lang="tr-TR" dirty="0"/>
              <a:t>; satış sonrası hizmetlerin sağlanmasından ve yürütülmesinden servis istasyonları ile birlikte müştereken ve </a:t>
            </a:r>
            <a:r>
              <a:rPr lang="tr-TR" dirty="0" err="1"/>
              <a:t>müteselsilen</a:t>
            </a:r>
            <a:r>
              <a:rPr lang="tr-TR" dirty="0"/>
              <a:t> sorumludurlar</a:t>
            </a:r>
            <a:r>
              <a:rPr lang="tr-TR" dirty="0" smtClean="0"/>
              <a:t>.</a:t>
            </a:r>
            <a:r>
              <a:rPr lang="tr-TR" dirty="0"/>
              <a:t> </a:t>
            </a:r>
          </a:p>
          <a:p>
            <a:r>
              <a:rPr lang="tr-TR" dirty="0"/>
              <a:t>Kullanım amacı ve yeri itibariyle özellik gösteren mallarla ilgili satış sonrası hizmetler, malın özelliği nedeniyle kullanıldığı yerlerde de sağlanabilir</a:t>
            </a:r>
            <a:r>
              <a:rPr lang="tr-TR" dirty="0" smtClean="0"/>
              <a:t>.</a:t>
            </a:r>
            <a:r>
              <a:rPr lang="tr-TR" dirty="0"/>
              <a:t> </a:t>
            </a:r>
          </a:p>
        </p:txBody>
      </p:sp>
    </p:spTree>
    <p:extLst>
      <p:ext uri="{BB962C8B-B14F-4D97-AF65-F5344CB8AC3E}">
        <p14:creationId xmlns:p14="http://schemas.microsoft.com/office/powerpoint/2010/main" val="351065325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a:bodyPr>
          <a:lstStyle/>
          <a:p>
            <a:r>
              <a:rPr lang="tr-TR" dirty="0"/>
              <a:t>Ekli listede belirlenen sayıda servis istasyonu kurmasına rağmen, her coğrafi bölgede servisi bulunmayan imalatçılar - üreticiler ve/veya </a:t>
            </a:r>
            <a:r>
              <a:rPr lang="tr-TR" dirty="0" err="1"/>
              <a:t>ithâlatçılar</a:t>
            </a:r>
            <a:r>
              <a:rPr lang="tr-TR" dirty="0"/>
              <a:t>; malın kullanım ömrü süresince, servis istasyonu sayıları her coğrafi bölgede en az 1, toplam 7 servis istasyonu sayısına ulaşıncaya kadar malın bakım ve onarımıyla ilgili olarak tüketicilerden nakliye, posta, kargo veya servis elemanlarının ulaşım gideri gibi herhangi bir ilave ücret talep edemezler.</a:t>
            </a:r>
          </a:p>
        </p:txBody>
      </p:sp>
    </p:spTree>
    <p:extLst>
      <p:ext uri="{BB962C8B-B14F-4D97-AF65-F5344CB8AC3E}">
        <p14:creationId xmlns:p14="http://schemas.microsoft.com/office/powerpoint/2010/main" val="144304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b="1" dirty="0" smtClean="0"/>
              <a:t>Satışın </a:t>
            </a:r>
            <a:r>
              <a:rPr lang="tr-TR" sz="2800" b="1" dirty="0"/>
              <a:t>aşamaları şunlardır:</a:t>
            </a:r>
          </a:p>
          <a:p>
            <a:pPr lvl="1"/>
            <a:r>
              <a:rPr lang="tr-TR" sz="2700" dirty="0"/>
              <a:t>Satış öncesi hazırlık</a:t>
            </a:r>
          </a:p>
          <a:p>
            <a:pPr lvl="1"/>
            <a:r>
              <a:rPr lang="tr-TR" sz="2700" dirty="0"/>
              <a:t>Müşteriyi karşılama</a:t>
            </a:r>
          </a:p>
          <a:p>
            <a:pPr lvl="1"/>
            <a:r>
              <a:rPr lang="tr-TR" sz="2700" dirty="0"/>
              <a:t>Müşterinin istek ve ihtiyaçlarını anlamak için sorular sormak</a:t>
            </a:r>
          </a:p>
          <a:p>
            <a:pPr lvl="1"/>
            <a:r>
              <a:rPr lang="tr-TR" sz="2700" dirty="0"/>
              <a:t>Uygun ürünü sunmak</a:t>
            </a:r>
          </a:p>
          <a:p>
            <a:pPr lvl="1"/>
            <a:r>
              <a:rPr lang="tr-TR" sz="2700" dirty="0"/>
              <a:t>Ürün hakkında bilgi </a:t>
            </a:r>
            <a:r>
              <a:rPr lang="tr-TR" sz="2700" dirty="0" smtClean="0"/>
              <a:t>vermek</a:t>
            </a:r>
            <a:endParaRPr lang="tr-TR" sz="2700" dirty="0"/>
          </a:p>
        </p:txBody>
      </p:sp>
    </p:spTree>
    <p:extLst>
      <p:ext uri="{BB962C8B-B14F-4D97-AF65-F5344CB8AC3E}">
        <p14:creationId xmlns:p14="http://schemas.microsoft.com/office/powerpoint/2010/main" val="30599514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85000" lnSpcReduction="10000"/>
          </a:bodyPr>
          <a:lstStyle/>
          <a:p>
            <a:r>
              <a:rPr lang="tr-TR" b="1" dirty="0"/>
              <a:t>Satıcının </a:t>
            </a:r>
            <a:r>
              <a:rPr lang="tr-TR" b="1" dirty="0" smtClean="0"/>
              <a:t>Sorumluluğu</a:t>
            </a:r>
            <a:r>
              <a:rPr lang="tr-TR" b="1" dirty="0"/>
              <a:t> </a:t>
            </a:r>
            <a:endParaRPr lang="tr-TR" dirty="0"/>
          </a:p>
          <a:p>
            <a:r>
              <a:rPr lang="tr-TR" b="1" dirty="0"/>
              <a:t>Madde 17- </a:t>
            </a:r>
            <a:r>
              <a:rPr lang="tr-TR" dirty="0"/>
              <a:t>Bu Yönetmeliğe ekli listede sayılan mallardan herhangi birinin satış sonrası hizmetlerinin verilmemesi ya da imalatçı-üretici ve/veya </a:t>
            </a:r>
            <a:r>
              <a:rPr lang="tr-TR" dirty="0" err="1"/>
              <a:t>ithâlatçının</a:t>
            </a:r>
            <a:r>
              <a:rPr lang="tr-TR" dirty="0"/>
              <a:t> bulunamaması hâlinde, tüketicilere bu hizmetlerin verilmesinden satıcılar sorumludur</a:t>
            </a:r>
            <a:r>
              <a:rPr lang="tr-TR" dirty="0" smtClean="0"/>
              <a:t>.</a:t>
            </a:r>
            <a:r>
              <a:rPr lang="tr-TR" dirty="0"/>
              <a:t> </a:t>
            </a:r>
          </a:p>
          <a:p>
            <a:r>
              <a:rPr lang="tr-TR" b="1" dirty="0" smtClean="0"/>
              <a:t>Denetim </a:t>
            </a:r>
            <a:endParaRPr lang="tr-TR" dirty="0" smtClean="0"/>
          </a:p>
          <a:p>
            <a:r>
              <a:rPr lang="tr-TR" b="1" dirty="0" smtClean="0"/>
              <a:t>Madde 18- </a:t>
            </a:r>
            <a:r>
              <a:rPr lang="tr-TR" dirty="0" smtClean="0"/>
              <a:t>Kanunun ve bu Yönetmeliğin uygulanmasında Bakanlık Müfettişleri ile Kontrolörler ve Genel Müdürlükçe görevlendirilecek diğer personel; servis istasyonlarının kuruluş işlemleri ve çalışmaları sırasında depo, ambar gibi her türlü mal konulan ve/veya satılan veya hizmet sunulan yerlerde denetleme, inceleme ve araştırma yapmaya yetkilidir.</a:t>
            </a:r>
            <a:endParaRPr lang="tr-TR" dirty="0"/>
          </a:p>
        </p:txBody>
      </p:sp>
    </p:spTree>
    <p:extLst>
      <p:ext uri="{BB962C8B-B14F-4D97-AF65-F5344CB8AC3E}">
        <p14:creationId xmlns:p14="http://schemas.microsoft.com/office/powerpoint/2010/main" val="23565054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85000" lnSpcReduction="10000"/>
          </a:bodyPr>
          <a:lstStyle/>
          <a:p>
            <a:r>
              <a:rPr lang="tr-TR" b="1" dirty="0" smtClean="0"/>
              <a:t>Ceza</a:t>
            </a:r>
            <a:r>
              <a:rPr lang="tr-TR" b="1" dirty="0"/>
              <a:t> </a:t>
            </a:r>
            <a:endParaRPr lang="tr-TR" dirty="0"/>
          </a:p>
          <a:p>
            <a:r>
              <a:rPr lang="tr-TR" b="1" dirty="0"/>
              <a:t>Madde 19- </a:t>
            </a:r>
            <a:r>
              <a:rPr lang="tr-TR" dirty="0"/>
              <a:t>Bu Yönetmelik hükümlerine aykırı hareket edenler hakkında, Kanun’un idari para cezasına ilişkin hükümleri uygulanır</a:t>
            </a:r>
            <a:r>
              <a:rPr lang="tr-TR" dirty="0" smtClean="0"/>
              <a:t>.</a:t>
            </a:r>
          </a:p>
          <a:p>
            <a:r>
              <a:rPr lang="tr-TR" b="1" dirty="0"/>
              <a:t>Kaldırılan Hükümler</a:t>
            </a:r>
          </a:p>
          <a:p>
            <a:r>
              <a:rPr lang="tr-TR" b="1" dirty="0"/>
              <a:t> </a:t>
            </a:r>
            <a:r>
              <a:rPr lang="tr-TR" b="1" dirty="0" smtClean="0"/>
              <a:t>Madde </a:t>
            </a:r>
            <a:r>
              <a:rPr lang="tr-TR" b="1" dirty="0"/>
              <a:t>20- </a:t>
            </a:r>
            <a:r>
              <a:rPr lang="tr-TR" dirty="0"/>
              <a:t>21/12/200l tarihli ve 24617 sayılı Resmî </a:t>
            </a:r>
            <a:r>
              <a:rPr lang="tr-TR" dirty="0" err="1"/>
              <a:t>Gazete’de</a:t>
            </a:r>
            <a:r>
              <a:rPr lang="tr-TR" dirty="0"/>
              <a:t> yayımlanan ―Sanayi Mallarının Satış Sonrası Hizmetleri Hakkında Tebliğ (TRKGM-2001/7)‖ yürürlükten kaldırılmıştır.</a:t>
            </a:r>
          </a:p>
          <a:p>
            <a:r>
              <a:rPr lang="tr-TR" dirty="0"/>
              <a:t> </a:t>
            </a:r>
            <a:r>
              <a:rPr lang="tr-TR" b="1" dirty="0" smtClean="0"/>
              <a:t>Geçici </a:t>
            </a:r>
            <a:r>
              <a:rPr lang="tr-TR" b="1" dirty="0"/>
              <a:t>Madde 1- </a:t>
            </a:r>
            <a:r>
              <a:rPr lang="tr-TR" dirty="0"/>
              <a:t>TRKGM-2001/7 sayılı Sanayi Mallarının Satış Sonrası Hizmetleri Hakkında Tebliğin 8’inci maddesi gereğince belgeleri iptal edilen firmalar, bu Yönetmeliğin </a:t>
            </a:r>
            <a:r>
              <a:rPr lang="tr-TR" dirty="0" err="1"/>
              <a:t>yürürlülük</a:t>
            </a:r>
            <a:r>
              <a:rPr lang="tr-TR" dirty="0"/>
              <a:t> tarihinden itibaren başvurmaları hâlinde belgelerini yeniletebilirler</a:t>
            </a:r>
            <a:r>
              <a:rPr lang="tr-TR" dirty="0" smtClean="0"/>
              <a:t>.</a:t>
            </a:r>
            <a:endParaRPr lang="tr-TR" dirty="0"/>
          </a:p>
        </p:txBody>
      </p:sp>
    </p:spTree>
    <p:extLst>
      <p:ext uri="{BB962C8B-B14F-4D97-AF65-F5344CB8AC3E}">
        <p14:creationId xmlns:p14="http://schemas.microsoft.com/office/powerpoint/2010/main" val="6260257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lnSpcReduction="10000"/>
          </a:bodyPr>
          <a:lstStyle/>
          <a:p>
            <a:r>
              <a:rPr lang="tr-TR" b="1" dirty="0" smtClean="0"/>
              <a:t>Yürürlük</a:t>
            </a:r>
            <a:r>
              <a:rPr lang="tr-TR" b="1" dirty="0"/>
              <a:t> </a:t>
            </a:r>
            <a:endParaRPr lang="tr-TR" dirty="0"/>
          </a:p>
          <a:p>
            <a:r>
              <a:rPr lang="tr-TR" b="1" dirty="0"/>
              <a:t>Madde 21 - </a:t>
            </a:r>
            <a:r>
              <a:rPr lang="tr-TR" dirty="0"/>
              <a:t>Bu Yönetmelik, 14/6/2003 tarihinde yürürlüğe girer.</a:t>
            </a:r>
          </a:p>
          <a:p>
            <a:r>
              <a:rPr lang="tr-TR" b="1" dirty="0" smtClean="0"/>
              <a:t>Yürütme</a:t>
            </a:r>
            <a:r>
              <a:rPr lang="tr-TR" b="1" dirty="0"/>
              <a:t> </a:t>
            </a:r>
            <a:endParaRPr lang="tr-TR" dirty="0"/>
          </a:p>
          <a:p>
            <a:r>
              <a:rPr lang="tr-TR" b="1" dirty="0"/>
              <a:t>Madde 22 - </a:t>
            </a:r>
            <a:r>
              <a:rPr lang="tr-TR" dirty="0"/>
              <a:t>Bu Yönetmelik hükümlerini Sanayi ve Ticaret Bakanı yürütür</a:t>
            </a:r>
            <a:r>
              <a:rPr lang="tr-TR" dirty="0" smtClean="0"/>
              <a:t>.</a:t>
            </a:r>
            <a:r>
              <a:rPr lang="tr-TR" dirty="0"/>
              <a:t> </a:t>
            </a:r>
          </a:p>
          <a:p>
            <a:r>
              <a:rPr lang="tr-TR" dirty="0"/>
              <a:t>* Bu madde, 24.02.2004 tarih ve 25383 sayılı Resmi Gazetede yayımlanarak yürürlüğe giren, Sanayi Mallarının Satış Sonrası Hizmetleri Hakkında Yönetmelikte Değişiklik Yapılmasına Dair Yönetmelik ile </a:t>
            </a:r>
            <a:r>
              <a:rPr lang="tr-TR" dirty="0" smtClean="0"/>
              <a:t>değiştirilmiştir.</a:t>
            </a:r>
          </a:p>
        </p:txBody>
      </p:sp>
    </p:spTree>
    <p:extLst>
      <p:ext uri="{BB962C8B-B14F-4D97-AF65-F5344CB8AC3E}">
        <p14:creationId xmlns:p14="http://schemas.microsoft.com/office/powerpoint/2010/main" val="369099904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77500" lnSpcReduction="20000"/>
          </a:bodyPr>
          <a:lstStyle/>
          <a:p>
            <a:r>
              <a:rPr lang="tr-TR" dirty="0"/>
              <a:t>24 Şubat 2004 Tarihli Resmi Gazete</a:t>
            </a:r>
          </a:p>
          <a:p>
            <a:r>
              <a:rPr lang="tr-TR" dirty="0"/>
              <a:t>Sayı: 25383</a:t>
            </a:r>
          </a:p>
          <a:p>
            <a:r>
              <a:rPr lang="tr-TR" dirty="0"/>
              <a:t>Sanayi ve Ticaret Bakanlığından:</a:t>
            </a:r>
          </a:p>
          <a:p>
            <a:r>
              <a:rPr lang="tr-TR" b="1" dirty="0" smtClean="0"/>
              <a:t>Sanayi      </a:t>
            </a:r>
            <a:r>
              <a:rPr lang="tr-TR" b="1" dirty="0"/>
              <a:t>Mallarının      Satış      Sonrası      Hizmetleri      </a:t>
            </a:r>
            <a:r>
              <a:rPr lang="tr-TR" b="1" dirty="0" err="1"/>
              <a:t>HakkındaYönetmelikte</a:t>
            </a:r>
            <a:r>
              <a:rPr lang="tr-TR" b="1" dirty="0"/>
              <a:t> </a:t>
            </a:r>
            <a:r>
              <a:rPr lang="tr-TR" b="1" dirty="0" err="1"/>
              <a:t>DeğişiklikYapılmasına</a:t>
            </a:r>
            <a:r>
              <a:rPr lang="tr-TR" b="1" dirty="0"/>
              <a:t> Dair </a:t>
            </a:r>
            <a:r>
              <a:rPr lang="tr-TR" b="1" dirty="0" smtClean="0"/>
              <a:t>Yönetmelik</a:t>
            </a:r>
            <a:r>
              <a:rPr lang="tr-TR" b="1" dirty="0"/>
              <a:t> </a:t>
            </a:r>
            <a:endParaRPr lang="tr-TR" dirty="0"/>
          </a:p>
          <a:p>
            <a:r>
              <a:rPr lang="tr-TR" dirty="0"/>
              <a:t>MADDE 1 — 14/6/2003 tarihli ve 25138 sayılı Resmî </a:t>
            </a:r>
            <a:r>
              <a:rPr lang="tr-TR" dirty="0" err="1"/>
              <a:t>Gazete’de</a:t>
            </a:r>
            <a:r>
              <a:rPr lang="tr-TR" dirty="0"/>
              <a:t> yayımlanan </a:t>
            </a:r>
            <a:r>
              <a:rPr lang="tr-TR" dirty="0">
                <a:hlinkClick r:id="rId2"/>
              </a:rPr>
              <a:t>Sanayi</a:t>
            </a:r>
            <a:r>
              <a:rPr lang="tr-TR" dirty="0"/>
              <a:t> </a:t>
            </a:r>
            <a:r>
              <a:rPr lang="tr-TR" dirty="0">
                <a:hlinkClick r:id="rId2"/>
              </a:rPr>
              <a:t>Mallarının Satış Sonrası Hizmetleri Hakkında Yönetmeliğin</a:t>
            </a:r>
            <a:r>
              <a:rPr lang="tr-TR" dirty="0"/>
              <a:t> 6 </a:t>
            </a:r>
            <a:r>
              <a:rPr lang="tr-TR" dirty="0" err="1"/>
              <a:t>ncı</a:t>
            </a:r>
            <a:r>
              <a:rPr lang="tr-TR" dirty="0"/>
              <a:t> maddesinin (d) ve (f) bentleri aşağıdaki şekilde değiştirilmiş, (e) bendi yürürlükten kaldırılmıştır</a:t>
            </a:r>
            <a:r>
              <a:rPr lang="tr-TR" dirty="0" smtClean="0"/>
              <a:t>.</a:t>
            </a:r>
            <a:r>
              <a:rPr lang="tr-TR" dirty="0"/>
              <a:t> </a:t>
            </a:r>
          </a:p>
          <a:p>
            <a:r>
              <a:rPr lang="tr-TR" dirty="0"/>
              <a:t>"d) Servis istasyonlarının; imal ve/veya </a:t>
            </a:r>
            <a:r>
              <a:rPr lang="tr-TR" dirty="0" err="1"/>
              <a:t>ithâl</a:t>
            </a:r>
            <a:r>
              <a:rPr lang="tr-TR" dirty="0"/>
              <a:t> edilen ürün veya ürün grubu için hazırlanan hizmet standardına veya teknik düzenlemelere uygun olduğunu ve ayrıca başvuruda bulunan imalatçı-üretici ve/veya </a:t>
            </a:r>
            <a:r>
              <a:rPr lang="tr-TR" dirty="0" err="1"/>
              <a:t>ithâlatçıya</a:t>
            </a:r>
            <a:r>
              <a:rPr lang="tr-TR" dirty="0"/>
              <a:t> hizmet verebileceğini gösterir, TSE’den veya Bakanlıkç</a:t>
            </a:r>
            <a:r>
              <a:rPr lang="tr-TR" dirty="0">
                <a:hlinkClick r:id="rId3"/>
              </a:rPr>
              <a:t>a d</a:t>
            </a:r>
            <a:r>
              <a:rPr lang="tr-TR" dirty="0"/>
              <a:t>üzenlenen uygunluk belgesi aslı veya onaylı sureti veya noter tasdikli örneği</a:t>
            </a:r>
            <a:r>
              <a:rPr lang="tr-TR" dirty="0" smtClean="0"/>
              <a:t>,"</a:t>
            </a:r>
            <a:r>
              <a:rPr lang="tr-TR" dirty="0"/>
              <a:t> </a:t>
            </a:r>
          </a:p>
          <a:p>
            <a:r>
              <a:rPr lang="tr-TR" dirty="0"/>
              <a:t>"f) İmalatçı-üretici ve/veya </a:t>
            </a:r>
            <a:r>
              <a:rPr lang="tr-TR" dirty="0" err="1"/>
              <a:t>ithâlatçının</a:t>
            </a:r>
            <a:r>
              <a:rPr lang="tr-TR" dirty="0"/>
              <a:t> noter tasdikli imza sirküleri</a:t>
            </a:r>
            <a:r>
              <a:rPr lang="tr-TR" dirty="0" smtClean="0"/>
              <a:t>,"</a:t>
            </a:r>
            <a:endParaRPr lang="tr-TR" dirty="0"/>
          </a:p>
        </p:txBody>
      </p:sp>
    </p:spTree>
    <p:extLst>
      <p:ext uri="{BB962C8B-B14F-4D97-AF65-F5344CB8AC3E}">
        <p14:creationId xmlns:p14="http://schemas.microsoft.com/office/powerpoint/2010/main" val="4125949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Satış Sonrası Hizmet</a:t>
            </a:r>
          </a:p>
        </p:txBody>
      </p:sp>
      <p:sp>
        <p:nvSpPr>
          <p:cNvPr id="3" name="İçerik Yer Tutucusu 2"/>
          <p:cNvSpPr>
            <a:spLocks noGrp="1"/>
          </p:cNvSpPr>
          <p:nvPr>
            <p:ph idx="1"/>
          </p:nvPr>
        </p:nvSpPr>
        <p:spPr/>
        <p:txBody>
          <a:bodyPr>
            <a:normAutofit fontScale="85000" lnSpcReduction="20000"/>
          </a:bodyPr>
          <a:lstStyle/>
          <a:p>
            <a:r>
              <a:rPr lang="tr-TR" dirty="0"/>
              <a:t>MADDE 2 — Aynı Yönetmeliğin 7 </a:t>
            </a:r>
            <a:r>
              <a:rPr lang="tr-TR" dirty="0" err="1"/>
              <a:t>nci</a:t>
            </a:r>
            <a:r>
              <a:rPr lang="tr-TR" dirty="0"/>
              <a:t> maddesinin birinci fıkrası aşağıdaki şekilde değiştirilmiştir</a:t>
            </a:r>
            <a:r>
              <a:rPr lang="tr-TR" dirty="0" smtClean="0"/>
              <a:t>.</a:t>
            </a:r>
            <a:r>
              <a:rPr lang="tr-TR" dirty="0"/>
              <a:t> </a:t>
            </a:r>
          </a:p>
          <a:p>
            <a:r>
              <a:rPr lang="tr-TR" dirty="0"/>
              <a:t>"Satış Sonrası Hizmetleri Yeterlilik Belgesi geçerlilik süresi 2 yıldır ve veriliş tarihi esas alınarak her iki yılda bir vize edilir. Geçerlilik süresinin dolmasını müteakip 3 </a:t>
            </a:r>
            <a:r>
              <a:rPr lang="tr-TR" dirty="0" smtClean="0"/>
              <a:t>ay içerisinde </a:t>
            </a:r>
            <a:r>
              <a:rPr lang="tr-TR" dirty="0"/>
              <a:t>vizesi yaptırılmayan belgeler geçersiz sayılır</a:t>
            </a:r>
            <a:r>
              <a:rPr lang="tr-TR" dirty="0" smtClean="0"/>
              <a:t>."</a:t>
            </a:r>
            <a:r>
              <a:rPr lang="tr-TR" dirty="0"/>
              <a:t> </a:t>
            </a:r>
          </a:p>
          <a:p>
            <a:r>
              <a:rPr lang="tr-TR" dirty="0"/>
              <a:t>Geçici Madde 1 — Bu Yönetmeliğin yayımı tarihinden önce onaylanan veya vize edilen belgeler, onay veya vize tarihinden itibaren iki yıl geçerlidir</a:t>
            </a:r>
            <a:r>
              <a:rPr lang="tr-TR" dirty="0" smtClean="0"/>
              <a:t>.</a:t>
            </a:r>
            <a:r>
              <a:rPr lang="tr-TR" dirty="0"/>
              <a:t> </a:t>
            </a:r>
          </a:p>
          <a:p>
            <a:r>
              <a:rPr lang="tr-TR" b="1" dirty="0" smtClean="0"/>
              <a:t>Yürürlük</a:t>
            </a:r>
            <a:r>
              <a:rPr lang="tr-TR" b="1" dirty="0"/>
              <a:t> </a:t>
            </a:r>
            <a:endParaRPr lang="tr-TR" dirty="0"/>
          </a:p>
          <a:p>
            <a:r>
              <a:rPr lang="tr-TR" dirty="0"/>
              <a:t>MADDE 3 — Bu Yönetmelik yayımı tarihinde yürürlüğe girer</a:t>
            </a:r>
            <a:r>
              <a:rPr lang="tr-TR" dirty="0" smtClean="0"/>
              <a:t>.</a:t>
            </a:r>
            <a:r>
              <a:rPr lang="tr-TR" dirty="0"/>
              <a:t> </a:t>
            </a:r>
          </a:p>
          <a:p>
            <a:r>
              <a:rPr lang="tr-TR" b="1" dirty="0" smtClean="0"/>
              <a:t>Yürütme</a:t>
            </a:r>
            <a:r>
              <a:rPr lang="tr-TR" b="1" dirty="0"/>
              <a:t> </a:t>
            </a:r>
            <a:endParaRPr lang="tr-TR" dirty="0"/>
          </a:p>
          <a:p>
            <a:r>
              <a:rPr lang="tr-TR" dirty="0"/>
              <a:t>MADDE 4 — Bu Yönetmelik hükümlerini Sanayi ve Ticaret Bakanı yürütür.</a:t>
            </a:r>
          </a:p>
        </p:txBody>
      </p:sp>
    </p:spTree>
    <p:extLst>
      <p:ext uri="{BB962C8B-B14F-4D97-AF65-F5344CB8AC3E}">
        <p14:creationId xmlns:p14="http://schemas.microsoft.com/office/powerpoint/2010/main" val="8257395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sp>
        <p:nvSpPr>
          <p:cNvPr id="9" name="AutoShape 8"/>
          <p:cNvSpPr>
            <a:spLocks noChangeAspect="1" noChangeArrowheads="1" noTextEdit="1"/>
          </p:cNvSpPr>
          <p:nvPr/>
        </p:nvSpPr>
        <p:spPr bwMode="auto">
          <a:xfrm>
            <a:off x="611188" y="1916113"/>
            <a:ext cx="80645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10" name="Group 15"/>
          <p:cNvGrpSpPr>
            <a:grpSpLocks noChangeAspect="1"/>
          </p:cNvGrpSpPr>
          <p:nvPr/>
        </p:nvGrpSpPr>
        <p:grpSpPr bwMode="auto">
          <a:xfrm>
            <a:off x="241300" y="1947863"/>
            <a:ext cx="8434388" cy="4910137"/>
            <a:chOff x="152" y="1227"/>
            <a:chExt cx="5313" cy="3093"/>
          </a:xfrm>
        </p:grpSpPr>
        <p:sp>
          <p:nvSpPr>
            <p:cNvPr id="11" name="AutoShape 14"/>
            <p:cNvSpPr>
              <a:spLocks noChangeAspect="1" noChangeArrowheads="1" noTextEdit="1"/>
            </p:cNvSpPr>
            <p:nvPr/>
          </p:nvSpPr>
          <p:spPr bwMode="auto">
            <a:xfrm>
              <a:off x="152" y="1227"/>
              <a:ext cx="5313" cy="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 y="1227"/>
              <a:ext cx="5318" cy="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7356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5" name="Group 10"/>
          <p:cNvGrpSpPr>
            <a:grpSpLocks noChangeAspect="1"/>
          </p:cNvGrpSpPr>
          <p:nvPr/>
        </p:nvGrpSpPr>
        <p:grpSpPr bwMode="auto">
          <a:xfrm>
            <a:off x="395288" y="2052638"/>
            <a:ext cx="8356600" cy="4781550"/>
            <a:chOff x="249" y="1293"/>
            <a:chExt cx="5264" cy="3012"/>
          </a:xfrm>
        </p:grpSpPr>
        <p:sp>
          <p:nvSpPr>
            <p:cNvPr id="8" name="AutoShape 9"/>
            <p:cNvSpPr>
              <a:spLocks noChangeAspect="1" noChangeArrowheads="1" noTextEdit="1"/>
            </p:cNvSpPr>
            <p:nvPr/>
          </p:nvSpPr>
          <p:spPr bwMode="auto">
            <a:xfrm>
              <a:off x="249" y="1293"/>
              <a:ext cx="5264" cy="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293"/>
              <a:ext cx="5269" cy="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937192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5" name="Group 6"/>
          <p:cNvGrpSpPr>
            <a:grpSpLocks noChangeAspect="1"/>
          </p:cNvGrpSpPr>
          <p:nvPr/>
        </p:nvGrpSpPr>
        <p:grpSpPr bwMode="auto">
          <a:xfrm>
            <a:off x="971550" y="1928813"/>
            <a:ext cx="7191375" cy="4824412"/>
            <a:chOff x="612" y="1215"/>
            <a:chExt cx="4530" cy="3039"/>
          </a:xfrm>
        </p:grpSpPr>
        <p:sp>
          <p:nvSpPr>
            <p:cNvPr id="6" name="AutoShape 5"/>
            <p:cNvSpPr>
              <a:spLocks noChangeAspect="1" noChangeArrowheads="1" noTextEdit="1"/>
            </p:cNvSpPr>
            <p:nvPr/>
          </p:nvSpPr>
          <p:spPr bwMode="auto">
            <a:xfrm>
              <a:off x="612" y="1215"/>
              <a:ext cx="4530" cy="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215"/>
              <a:ext cx="4537" cy="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927486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3" name="Group 5"/>
          <p:cNvGrpSpPr>
            <a:grpSpLocks noChangeAspect="1"/>
          </p:cNvGrpSpPr>
          <p:nvPr/>
        </p:nvGrpSpPr>
        <p:grpSpPr bwMode="auto">
          <a:xfrm>
            <a:off x="900113" y="1874838"/>
            <a:ext cx="7332662" cy="4897437"/>
            <a:chOff x="567" y="1181"/>
            <a:chExt cx="4619" cy="3085"/>
          </a:xfrm>
        </p:grpSpPr>
        <p:sp>
          <p:nvSpPr>
            <p:cNvPr id="4" name="AutoShape 4"/>
            <p:cNvSpPr>
              <a:spLocks noChangeAspect="1" noChangeArrowheads="1" noTextEdit="1"/>
            </p:cNvSpPr>
            <p:nvPr/>
          </p:nvSpPr>
          <p:spPr bwMode="auto">
            <a:xfrm>
              <a:off x="567" y="1181"/>
              <a:ext cx="4619" cy="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1181"/>
              <a:ext cx="4626" cy="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5846545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sp>
        <p:nvSpPr>
          <p:cNvPr id="6" name="AutoShape 4"/>
          <p:cNvSpPr>
            <a:spLocks noChangeAspect="1" noChangeArrowheads="1" noTextEdit="1"/>
          </p:cNvSpPr>
          <p:nvPr/>
        </p:nvSpPr>
        <p:spPr bwMode="auto">
          <a:xfrm>
            <a:off x="1116013" y="0"/>
            <a:ext cx="67691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7" name="Group 10"/>
          <p:cNvGrpSpPr>
            <a:grpSpLocks noChangeAspect="1"/>
          </p:cNvGrpSpPr>
          <p:nvPr/>
        </p:nvGrpSpPr>
        <p:grpSpPr bwMode="auto">
          <a:xfrm>
            <a:off x="895350" y="1830388"/>
            <a:ext cx="7210425" cy="5027612"/>
            <a:chOff x="564" y="1153"/>
            <a:chExt cx="4542" cy="3167"/>
          </a:xfrm>
        </p:grpSpPr>
        <p:sp>
          <p:nvSpPr>
            <p:cNvPr id="8" name="AutoShape 9"/>
            <p:cNvSpPr>
              <a:spLocks noChangeAspect="1" noChangeArrowheads="1" noTextEdit="1"/>
            </p:cNvSpPr>
            <p:nvPr/>
          </p:nvSpPr>
          <p:spPr bwMode="auto">
            <a:xfrm>
              <a:off x="564" y="1153"/>
              <a:ext cx="4542" cy="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513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 y="1153"/>
              <a:ext cx="4549"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7520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a:t>Satış türlerine göre satış yapmak</a:t>
            </a:r>
          </a:p>
          <a:p>
            <a:pPr lvl="1"/>
            <a:r>
              <a:rPr lang="tr-TR" sz="2700" dirty="0"/>
              <a:t>İtirazlarla ilgilenmek</a:t>
            </a:r>
          </a:p>
          <a:p>
            <a:pPr lvl="1"/>
            <a:r>
              <a:rPr lang="tr-TR" sz="2700" dirty="0"/>
              <a:t>Sorulara cevap vermek</a:t>
            </a:r>
          </a:p>
          <a:p>
            <a:pPr lvl="1"/>
            <a:r>
              <a:rPr lang="tr-TR" sz="2700" dirty="0"/>
              <a:t>Kasa ve paketleme</a:t>
            </a:r>
          </a:p>
          <a:p>
            <a:pPr lvl="1"/>
            <a:r>
              <a:rPr lang="tr-TR" sz="2700" dirty="0"/>
              <a:t>Satış sonrası </a:t>
            </a:r>
            <a:r>
              <a:rPr lang="tr-TR" sz="2700" dirty="0" smtClean="0"/>
              <a:t>hizmet</a:t>
            </a:r>
            <a:endParaRPr lang="tr-TR" sz="2700" dirty="0"/>
          </a:p>
        </p:txBody>
      </p:sp>
    </p:spTree>
    <p:extLst>
      <p:ext uri="{BB962C8B-B14F-4D97-AF65-F5344CB8AC3E}">
        <p14:creationId xmlns:p14="http://schemas.microsoft.com/office/powerpoint/2010/main" val="33297829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3" name="Group 5"/>
          <p:cNvGrpSpPr>
            <a:grpSpLocks noChangeAspect="1"/>
          </p:cNvGrpSpPr>
          <p:nvPr/>
        </p:nvGrpSpPr>
        <p:grpSpPr bwMode="auto">
          <a:xfrm>
            <a:off x="684213" y="1962150"/>
            <a:ext cx="7753350" cy="4895850"/>
            <a:chOff x="431" y="1236"/>
            <a:chExt cx="4884" cy="3084"/>
          </a:xfrm>
        </p:grpSpPr>
        <p:sp>
          <p:nvSpPr>
            <p:cNvPr id="4" name="AutoShape 4"/>
            <p:cNvSpPr>
              <a:spLocks noChangeAspect="1" noChangeArrowheads="1" noTextEdit="1"/>
            </p:cNvSpPr>
            <p:nvPr/>
          </p:nvSpPr>
          <p:spPr bwMode="auto">
            <a:xfrm>
              <a:off x="431" y="1236"/>
              <a:ext cx="4884"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 y="1236"/>
              <a:ext cx="4892" cy="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9887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5" name="Group 5"/>
          <p:cNvGrpSpPr>
            <a:grpSpLocks noChangeAspect="1"/>
          </p:cNvGrpSpPr>
          <p:nvPr/>
        </p:nvGrpSpPr>
        <p:grpSpPr bwMode="auto">
          <a:xfrm>
            <a:off x="468313" y="2105025"/>
            <a:ext cx="8312150" cy="4752975"/>
            <a:chOff x="295" y="1326"/>
            <a:chExt cx="5236" cy="2994"/>
          </a:xfrm>
        </p:grpSpPr>
        <p:sp>
          <p:nvSpPr>
            <p:cNvPr id="6" name="AutoShape 4"/>
            <p:cNvSpPr>
              <a:spLocks noChangeAspect="1" noChangeArrowheads="1" noTextEdit="1"/>
            </p:cNvSpPr>
            <p:nvPr/>
          </p:nvSpPr>
          <p:spPr bwMode="auto">
            <a:xfrm>
              <a:off x="295" y="1326"/>
              <a:ext cx="5236"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326"/>
              <a:ext cx="5244" cy="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62053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3" name="Group 5"/>
          <p:cNvGrpSpPr>
            <a:grpSpLocks noChangeAspect="1"/>
          </p:cNvGrpSpPr>
          <p:nvPr/>
        </p:nvGrpSpPr>
        <p:grpSpPr bwMode="auto">
          <a:xfrm>
            <a:off x="611188" y="1773238"/>
            <a:ext cx="7818437" cy="5084762"/>
            <a:chOff x="385" y="1117"/>
            <a:chExt cx="4925" cy="3203"/>
          </a:xfrm>
        </p:grpSpPr>
        <p:sp>
          <p:nvSpPr>
            <p:cNvPr id="4" name="AutoShape 4"/>
            <p:cNvSpPr>
              <a:spLocks noChangeAspect="1" noChangeArrowheads="1" noTextEdit="1"/>
            </p:cNvSpPr>
            <p:nvPr/>
          </p:nvSpPr>
          <p:spPr bwMode="auto">
            <a:xfrm>
              <a:off x="385" y="1117"/>
              <a:ext cx="4925" cy="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81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1117"/>
              <a:ext cx="4933" cy="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383776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5" name="Group 5"/>
          <p:cNvGrpSpPr>
            <a:grpSpLocks noChangeAspect="1"/>
          </p:cNvGrpSpPr>
          <p:nvPr/>
        </p:nvGrpSpPr>
        <p:grpSpPr bwMode="auto">
          <a:xfrm>
            <a:off x="755650" y="1773238"/>
            <a:ext cx="7429500" cy="4968875"/>
            <a:chOff x="476" y="1117"/>
            <a:chExt cx="4680" cy="3130"/>
          </a:xfrm>
        </p:grpSpPr>
        <p:sp>
          <p:nvSpPr>
            <p:cNvPr id="6" name="AutoShape 4"/>
            <p:cNvSpPr>
              <a:spLocks noChangeAspect="1" noChangeArrowheads="1" noTextEdit="1"/>
            </p:cNvSpPr>
            <p:nvPr/>
          </p:nvSpPr>
          <p:spPr bwMode="auto">
            <a:xfrm>
              <a:off x="476" y="1117"/>
              <a:ext cx="4680" cy="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1117"/>
              <a:ext cx="4687" cy="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83583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b="1" dirty="0"/>
              <a:t>4077 SAYILI</a:t>
            </a:r>
            <a:br>
              <a:rPr lang="tr-TR" sz="2400" b="1" dirty="0"/>
            </a:br>
            <a:r>
              <a:rPr lang="tr-TR" sz="2400" b="1" dirty="0"/>
              <a:t>TÜKETİCİNİN KORUNMASI HAKKINDA KANUN GEREĞİNCE SATIŞ SONRASI HİZMET İSTENECEK ÜRÜNLER LİSTESİ</a:t>
            </a:r>
            <a:endParaRPr lang="tr-TR" sz="2400" dirty="0"/>
          </a:p>
        </p:txBody>
      </p:sp>
      <p:grpSp>
        <p:nvGrpSpPr>
          <p:cNvPr id="3" name="Group 5"/>
          <p:cNvGrpSpPr>
            <a:grpSpLocks noChangeAspect="1"/>
          </p:cNvGrpSpPr>
          <p:nvPr/>
        </p:nvGrpSpPr>
        <p:grpSpPr bwMode="auto">
          <a:xfrm>
            <a:off x="971550" y="1746250"/>
            <a:ext cx="7056438" cy="4968875"/>
            <a:chOff x="612" y="1100"/>
            <a:chExt cx="4445" cy="3130"/>
          </a:xfrm>
        </p:grpSpPr>
        <p:sp>
          <p:nvSpPr>
            <p:cNvPr id="4" name="AutoShape 4"/>
            <p:cNvSpPr>
              <a:spLocks noChangeAspect="1" noChangeArrowheads="1" noTextEdit="1"/>
            </p:cNvSpPr>
            <p:nvPr/>
          </p:nvSpPr>
          <p:spPr bwMode="auto">
            <a:xfrm>
              <a:off x="612" y="1100"/>
              <a:ext cx="4445" cy="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100"/>
              <a:ext cx="4452" cy="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67798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0352" y="1316736"/>
            <a:ext cx="8002088" cy="4056480"/>
          </a:xfrm>
        </p:spPr>
        <p:txBody>
          <a:bodyPr/>
          <a:lstStyle/>
          <a:p>
            <a:pPr algn="ctr"/>
            <a:r>
              <a:rPr lang="tr-TR" dirty="0" smtClean="0"/>
              <a:t>Dinlediğiniz için Teşekkür Ederim.</a:t>
            </a:r>
            <a:endParaRPr lang="tr-TR" dirty="0"/>
          </a:p>
        </p:txBody>
      </p:sp>
    </p:spTree>
    <p:extLst>
      <p:ext uri="{BB962C8B-B14F-4D97-AF65-F5344CB8AC3E}">
        <p14:creationId xmlns:p14="http://schemas.microsoft.com/office/powerpoint/2010/main" val="3877482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fontScale="92500"/>
          </a:bodyPr>
          <a:lstStyle/>
          <a:p>
            <a:r>
              <a:rPr lang="tr-TR" sz="2800" b="1" dirty="0"/>
              <a:t>Satışta başarının formülü</a:t>
            </a:r>
            <a:r>
              <a:rPr lang="tr-TR" sz="2800" b="1" dirty="0" smtClean="0"/>
              <a:t>:</a:t>
            </a:r>
            <a:endParaRPr lang="tr-TR" sz="3200" dirty="0"/>
          </a:p>
          <a:p>
            <a:pPr lvl="1"/>
            <a:r>
              <a:rPr lang="tr-TR" b="1" dirty="0"/>
              <a:t>BİLGİ + BECERİ + TUTUM = </a:t>
            </a:r>
            <a:r>
              <a:rPr lang="tr-TR" b="1" dirty="0" smtClean="0"/>
              <a:t>SATIŞ</a:t>
            </a:r>
            <a:endParaRPr lang="tr-TR" sz="3200" dirty="0"/>
          </a:p>
          <a:p>
            <a:r>
              <a:rPr lang="tr-TR" sz="2800" dirty="0"/>
              <a:t>Satış öğrenmeye açık olanların işidir ve sürekli kişisel gelişim gerektirir. Satış elemanı müşterisinden işine duyduğu sevgi ve saygı oranında ilgi görür. Yaşam enerjisiyle dolu ve dünyaya pozitif bakan satış elemanları müşteriyi olumlu yönde daha çok etkiler. Satış müşteriyi ikna etme sanatıdır ve ikna etmek için bilgi gerekir. Sattığı ürünle ilgili bilgi sahibi olan satış elemanı daima daha fazla başarılı </a:t>
            </a:r>
            <a:r>
              <a:rPr lang="tr-TR" sz="2800" dirty="0" smtClean="0"/>
              <a:t>olacaktır</a:t>
            </a:r>
            <a:r>
              <a:rPr lang="tr-TR" sz="2800" dirty="0"/>
              <a:t>.</a:t>
            </a:r>
          </a:p>
        </p:txBody>
      </p:sp>
    </p:spTree>
    <p:extLst>
      <p:ext uri="{BB962C8B-B14F-4D97-AF65-F5344CB8AC3E}">
        <p14:creationId xmlns:p14="http://schemas.microsoft.com/office/powerpoint/2010/main" val="13734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lnSpcReduction="10000"/>
          </a:bodyPr>
          <a:lstStyle/>
          <a:p>
            <a:r>
              <a:rPr lang="tr-TR" sz="2800" dirty="0"/>
              <a:t>Satış elemanı iyi bir satışçı olmak istiyorsa şu noktaları asla göz ardı etmemelidir</a:t>
            </a:r>
            <a:r>
              <a:rPr lang="tr-TR" sz="2800" dirty="0" smtClean="0"/>
              <a:t>.</a:t>
            </a:r>
            <a:endParaRPr lang="tr-TR" sz="3200" dirty="0"/>
          </a:p>
          <a:p>
            <a:pPr lvl="1"/>
            <a:r>
              <a:rPr lang="tr-TR" sz="2700" dirty="0"/>
              <a:t>Satıcı olarak doğulmaz, sonradan çalışarak ve alanında bilgilenerek satıcı olunur</a:t>
            </a:r>
          </a:p>
          <a:p>
            <a:pPr lvl="1"/>
            <a:r>
              <a:rPr lang="tr-TR" sz="2700" dirty="0"/>
              <a:t>Hizmet vermede bir tarz oluşturmak</a:t>
            </a:r>
          </a:p>
          <a:p>
            <a:pPr lvl="1"/>
            <a:r>
              <a:rPr lang="tr-TR" sz="2700" dirty="0"/>
              <a:t>Dinamik, aktif ve hızlı olmak.</a:t>
            </a:r>
          </a:p>
          <a:p>
            <a:pPr lvl="1"/>
            <a:r>
              <a:rPr lang="tr-TR" sz="2700" dirty="0" err="1"/>
              <a:t>Güleryüzlü</a:t>
            </a:r>
            <a:r>
              <a:rPr lang="tr-TR" sz="2700" dirty="0"/>
              <a:t>, </a:t>
            </a:r>
            <a:r>
              <a:rPr lang="tr-TR" sz="2700" dirty="0" err="1"/>
              <a:t>espirili</a:t>
            </a:r>
            <a:r>
              <a:rPr lang="tr-TR" sz="2700" dirty="0"/>
              <a:t> olmak ve stresten uzak durmak</a:t>
            </a:r>
          </a:p>
          <a:p>
            <a:pPr lvl="1"/>
            <a:r>
              <a:rPr lang="tr-TR" sz="2700" dirty="0"/>
              <a:t>Düzgün konuşmak, dinlemesini bilmek ve beden dilini iyi </a:t>
            </a:r>
            <a:r>
              <a:rPr lang="tr-TR" sz="2700" dirty="0" smtClean="0"/>
              <a:t>kullanmak</a:t>
            </a:r>
            <a:r>
              <a:rPr lang="tr-TR" sz="3100" dirty="0"/>
              <a:t> </a:t>
            </a:r>
          </a:p>
        </p:txBody>
      </p:sp>
    </p:spTree>
    <p:extLst>
      <p:ext uri="{BB962C8B-B14F-4D97-AF65-F5344CB8AC3E}">
        <p14:creationId xmlns:p14="http://schemas.microsoft.com/office/powerpoint/2010/main" val="388634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a:t>Dış görünüşüne dikkat etmek</a:t>
            </a:r>
          </a:p>
          <a:p>
            <a:pPr lvl="1"/>
            <a:r>
              <a:rPr lang="tr-TR" sz="2700" dirty="0"/>
              <a:t>Abartılı davranmamak ve doğal olmak</a:t>
            </a:r>
          </a:p>
          <a:p>
            <a:pPr lvl="1"/>
            <a:r>
              <a:rPr lang="tr-TR" sz="2700" dirty="0"/>
              <a:t>İşinde dikkatli ve özenli davranmak</a:t>
            </a:r>
          </a:p>
          <a:p>
            <a:pPr lvl="1"/>
            <a:r>
              <a:rPr lang="tr-TR" sz="2700" dirty="0"/>
              <a:t>Kendini geliştirmek, değişime hazır olmak ve kendine güvenmek</a:t>
            </a:r>
          </a:p>
          <a:p>
            <a:pPr lvl="1"/>
            <a:r>
              <a:rPr lang="tr-TR" sz="2700" dirty="0"/>
              <a:t>Müşteriye istediği hizmetin de ötesinde hizmet verebilmek</a:t>
            </a:r>
          </a:p>
          <a:p>
            <a:pPr lvl="1"/>
            <a:r>
              <a:rPr lang="tr-TR" sz="2700" dirty="0"/>
              <a:t>Her müşterinin farklı olduğunu kabul ederek müşteriye uygun taktik </a:t>
            </a:r>
            <a:r>
              <a:rPr lang="tr-TR" sz="2700" dirty="0" smtClean="0"/>
              <a:t>geliştirmek</a:t>
            </a:r>
            <a:endParaRPr lang="tr-TR" sz="2700" dirty="0"/>
          </a:p>
        </p:txBody>
      </p:sp>
    </p:spTree>
    <p:extLst>
      <p:ext uri="{BB962C8B-B14F-4D97-AF65-F5344CB8AC3E}">
        <p14:creationId xmlns:p14="http://schemas.microsoft.com/office/powerpoint/2010/main" val="304453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a:t>Yaratıcı ve hırslı olmak ancak sabırlı davranmak.</a:t>
            </a:r>
          </a:p>
          <a:p>
            <a:pPr lvl="1"/>
            <a:r>
              <a:rPr lang="tr-TR" sz="2700" dirty="0"/>
              <a:t>Satışa yönelik hizmet sunmak</a:t>
            </a:r>
          </a:p>
          <a:p>
            <a:pPr lvl="1"/>
            <a:r>
              <a:rPr lang="tr-TR" sz="2700" dirty="0"/>
              <a:t>Takım çalışmasına önem vermek</a:t>
            </a:r>
          </a:p>
          <a:p>
            <a:pPr lvl="1"/>
            <a:r>
              <a:rPr lang="tr-TR" sz="2700" dirty="0"/>
              <a:t>Satışı	yönlendirmek	ancak	müşteriye	</a:t>
            </a:r>
            <a:r>
              <a:rPr lang="tr-TR" sz="2700" dirty="0" err="1"/>
              <a:t>insiyatifin</a:t>
            </a:r>
            <a:r>
              <a:rPr lang="tr-TR" sz="2700" dirty="0"/>
              <a:t>	kendisinde	olduğu düşündürmek</a:t>
            </a:r>
          </a:p>
          <a:p>
            <a:pPr lvl="1"/>
            <a:r>
              <a:rPr lang="tr-TR" sz="2700" dirty="0"/>
              <a:t>Müşterinin uzun dönemli bir yatırım olduğunu unutmamak</a:t>
            </a:r>
          </a:p>
        </p:txBody>
      </p:sp>
    </p:spTree>
    <p:extLst>
      <p:ext uri="{BB962C8B-B14F-4D97-AF65-F5344CB8AC3E}">
        <p14:creationId xmlns:p14="http://schemas.microsoft.com/office/powerpoint/2010/main" val="175135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SATIŞ </a:t>
            </a:r>
            <a:r>
              <a:rPr lang="tr-TR" sz="5400" b="1" dirty="0" smtClean="0"/>
              <a:t>TEKNİKLERİ</a:t>
            </a:r>
            <a:endParaRPr lang="tr-TR" dirty="0"/>
          </a:p>
        </p:txBody>
      </p:sp>
      <p:sp>
        <p:nvSpPr>
          <p:cNvPr id="3" name="İçerik Yer Tutucusu 2"/>
          <p:cNvSpPr>
            <a:spLocks noGrp="1"/>
          </p:cNvSpPr>
          <p:nvPr>
            <p:ph idx="1"/>
          </p:nvPr>
        </p:nvSpPr>
        <p:spPr/>
        <p:txBody>
          <a:bodyPr>
            <a:normAutofit/>
          </a:bodyPr>
          <a:lstStyle/>
          <a:p>
            <a:r>
              <a:rPr lang="tr-TR" sz="2800" b="1" dirty="0"/>
              <a:t>SATIŞ TEKNİKLERİ</a:t>
            </a:r>
          </a:p>
          <a:p>
            <a:r>
              <a:rPr lang="tr-TR" sz="2800" dirty="0"/>
              <a:t>Satış; üretilen veya var olan ürünün ya da hizmetin bir bedel karşılığında kişilere devredilmesidir.</a:t>
            </a:r>
          </a:p>
          <a:p>
            <a:r>
              <a:rPr lang="tr-TR" sz="2800" dirty="0" smtClean="0"/>
              <a:t>Perakende </a:t>
            </a:r>
            <a:r>
              <a:rPr lang="tr-TR" sz="2800" dirty="0"/>
              <a:t>satış; ürününü satış noktalarında en çok sayıda ve tüketiciyi satın almaya yöneltecek en akılcı şekilde ve çekici biçimde (görsel sunum, reklamlar, müzik, mağaza konsepti gibi) sunabilmektir</a:t>
            </a:r>
            <a:r>
              <a:rPr lang="tr-TR" sz="2800" dirty="0" smtClean="0"/>
              <a:t>.</a:t>
            </a:r>
            <a:endParaRPr lang="tr-TR" sz="2800" dirty="0"/>
          </a:p>
        </p:txBody>
      </p:sp>
    </p:spTree>
    <p:extLst>
      <p:ext uri="{BB962C8B-B14F-4D97-AF65-F5344CB8AC3E}">
        <p14:creationId xmlns:p14="http://schemas.microsoft.com/office/powerpoint/2010/main" val="333495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lnSpcReduction="10000"/>
          </a:bodyPr>
          <a:lstStyle/>
          <a:p>
            <a:r>
              <a:rPr lang="tr-TR" sz="2800" b="1" dirty="0"/>
              <a:t>Müşterinin   satış   elemanından   ve    mağazadan(   firmadan)    beklentileri   ise şunlardır</a:t>
            </a:r>
            <a:r>
              <a:rPr lang="tr-TR" sz="2800" b="1" dirty="0" smtClean="0"/>
              <a:t>:</a:t>
            </a:r>
            <a:endParaRPr lang="tr-TR" sz="3200" dirty="0"/>
          </a:p>
          <a:p>
            <a:pPr lvl="1"/>
            <a:r>
              <a:rPr lang="tr-TR" sz="2700" dirty="0"/>
              <a:t>Müşteriler klişe satış sözcüklerinden asla hoşlanmazlar. Satış yapılırken bu sözcükler kullanılmamalıdır.</a:t>
            </a:r>
          </a:p>
          <a:p>
            <a:pPr lvl="1"/>
            <a:r>
              <a:rPr lang="tr-TR" sz="2700" dirty="0"/>
              <a:t>Müşteriler ihtiyaçları, mantıkları ve duyguları nedeniyle alışveriş ederler. </a:t>
            </a:r>
            <a:r>
              <a:rPr lang="tr-TR" sz="2700" dirty="0" err="1"/>
              <a:t>SatışEkiplerinin</a:t>
            </a:r>
            <a:r>
              <a:rPr lang="tr-TR" sz="2700" dirty="0"/>
              <a:t> işi onların mantıklarına, ihtiyaç ve duygularına uygun ürünü satmaktır</a:t>
            </a:r>
            <a:r>
              <a:rPr lang="tr-TR" sz="2700" dirty="0" smtClean="0"/>
              <a:t>.</a:t>
            </a:r>
            <a:endParaRPr lang="tr-TR" sz="2700" dirty="0"/>
          </a:p>
        </p:txBody>
      </p:sp>
    </p:spTree>
    <p:extLst>
      <p:ext uri="{BB962C8B-B14F-4D97-AF65-F5344CB8AC3E}">
        <p14:creationId xmlns:p14="http://schemas.microsoft.com/office/powerpoint/2010/main" val="336759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a:t>Müşteri isteklerinin ve itirazlarının dikkate alınmasını ister.</a:t>
            </a:r>
          </a:p>
          <a:p>
            <a:pPr lvl="1"/>
            <a:r>
              <a:rPr lang="tr-TR" sz="2700" dirty="0"/>
              <a:t>Kendisine kaba davranılmasını kabul edemez.</a:t>
            </a:r>
          </a:p>
          <a:p>
            <a:pPr lvl="1"/>
            <a:r>
              <a:rPr lang="tr-TR" sz="2700" dirty="0"/>
              <a:t>Bekletilmekten hoşlanmaz</a:t>
            </a:r>
          </a:p>
          <a:p>
            <a:pPr lvl="1"/>
            <a:r>
              <a:rPr lang="tr-TR" sz="2700" dirty="0"/>
              <a:t>Müşteri daima haklıdır sloganı ile yola çıkan firmaları tercih eder (her zaman haklı olmasa dahi</a:t>
            </a:r>
            <a:r>
              <a:rPr lang="tr-TR" sz="2700" dirty="0" smtClean="0"/>
              <a:t>)</a:t>
            </a:r>
            <a:endParaRPr lang="tr-TR" sz="2700" dirty="0"/>
          </a:p>
        </p:txBody>
      </p:sp>
    </p:spTree>
    <p:extLst>
      <p:ext uri="{BB962C8B-B14F-4D97-AF65-F5344CB8AC3E}">
        <p14:creationId xmlns:p14="http://schemas.microsoft.com/office/powerpoint/2010/main" val="43514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a:t>Aldatılmayı ve kendisine ürün hakkında yalan bilgi verilmesini kabul edemez.</a:t>
            </a:r>
          </a:p>
          <a:p>
            <a:pPr lvl="1"/>
            <a:r>
              <a:rPr lang="tr-TR" sz="2700" dirty="0"/>
              <a:t>Kaliteli ürünü uygun fiyata almak ister.</a:t>
            </a:r>
          </a:p>
          <a:p>
            <a:pPr lvl="1"/>
            <a:r>
              <a:rPr lang="tr-TR" sz="2700" dirty="0"/>
              <a:t>Satış sonrası hizmete önem verir.</a:t>
            </a:r>
          </a:p>
          <a:p>
            <a:pPr lvl="1"/>
            <a:r>
              <a:rPr lang="tr-TR" sz="2700" dirty="0"/>
              <a:t>En önemlisi ihtiyaçlarına cevap verecek ve fayda sağlayacak ürünü almak ister.</a:t>
            </a:r>
          </a:p>
        </p:txBody>
      </p:sp>
    </p:spTree>
    <p:extLst>
      <p:ext uri="{BB962C8B-B14F-4D97-AF65-F5344CB8AC3E}">
        <p14:creationId xmlns:p14="http://schemas.microsoft.com/office/powerpoint/2010/main" val="70640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dirty="0" smtClean="0"/>
              <a:t>Satışta</a:t>
            </a:r>
            <a:r>
              <a:rPr lang="tr-TR" sz="2800" dirty="0"/>
              <a:t>; kişisel satış tekniklerinin yanında işletmenin uygulayacağı kurumsal satış teknikleri de çok önemlidir. Kişisel satış ile kurumsal satış teknikleri bir arada geliştirilerek başarılı satış sağlanabilir.</a:t>
            </a:r>
          </a:p>
          <a:p>
            <a:r>
              <a:rPr lang="tr-TR" sz="2800" dirty="0"/>
              <a:t> </a:t>
            </a:r>
            <a:r>
              <a:rPr lang="tr-TR" sz="2800" dirty="0" smtClean="0"/>
              <a:t>Satış </a:t>
            </a:r>
            <a:r>
              <a:rPr lang="tr-TR" sz="2800" dirty="0"/>
              <a:t>geliştirme; tüketiciyi satın almaya teşvik edici tutundurma ve satış çalışmalarıdır</a:t>
            </a:r>
            <a:r>
              <a:rPr lang="tr-TR" sz="2800" dirty="0" smtClean="0"/>
              <a:t>.</a:t>
            </a:r>
            <a:endParaRPr lang="tr-TR" sz="2800" dirty="0"/>
          </a:p>
        </p:txBody>
      </p:sp>
    </p:spTree>
    <p:extLst>
      <p:ext uri="{BB962C8B-B14F-4D97-AF65-F5344CB8AC3E}">
        <p14:creationId xmlns:p14="http://schemas.microsoft.com/office/powerpoint/2010/main" val="266537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lnSpcReduction="10000"/>
          </a:bodyPr>
          <a:lstStyle/>
          <a:p>
            <a:r>
              <a:rPr lang="tr-TR" sz="2800" b="1" dirty="0"/>
              <a:t>Satış geliştirmenin amaçları şunlardır: </a:t>
            </a:r>
            <a:endParaRPr lang="tr-TR" sz="3200" dirty="0"/>
          </a:p>
          <a:p>
            <a:pPr lvl="2"/>
            <a:r>
              <a:rPr lang="tr-TR" sz="2400" dirty="0"/>
              <a:t>Markayı tanıtarak marka bağımlılığı oluşturmak</a:t>
            </a:r>
          </a:p>
          <a:p>
            <a:pPr lvl="2"/>
            <a:r>
              <a:rPr lang="tr-TR" sz="2400" dirty="0"/>
              <a:t>Fark yaratarak müşterinin rakiplere yönelmesini önlemek</a:t>
            </a:r>
          </a:p>
          <a:p>
            <a:pPr lvl="2"/>
            <a:r>
              <a:rPr lang="tr-TR" sz="2400" dirty="0"/>
              <a:t>Pazarı genişletmek</a:t>
            </a:r>
          </a:p>
          <a:p>
            <a:pPr lvl="2"/>
            <a:r>
              <a:rPr lang="tr-TR" sz="2400" dirty="0"/>
              <a:t>Halkla ilişkileri geliştirmek</a:t>
            </a:r>
          </a:p>
          <a:p>
            <a:pPr lvl="2"/>
            <a:r>
              <a:rPr lang="tr-TR" sz="2400" dirty="0"/>
              <a:t>Stok devir hızını artırmak</a:t>
            </a:r>
          </a:p>
          <a:p>
            <a:pPr lvl="2"/>
            <a:r>
              <a:rPr lang="tr-TR" sz="2400" dirty="0"/>
              <a:t>Müşteri değeri oluşturmak ve yeni müşteriler bulmak</a:t>
            </a:r>
          </a:p>
          <a:p>
            <a:pPr lvl="2"/>
            <a:r>
              <a:rPr lang="tr-TR" sz="2400" dirty="0"/>
              <a:t>Atıl durumdaki değerleri çalışır hâle getirmek</a:t>
            </a:r>
          </a:p>
          <a:p>
            <a:pPr lvl="2"/>
            <a:r>
              <a:rPr lang="tr-TR" sz="2400" dirty="0"/>
              <a:t>İş birliği sağlamak</a:t>
            </a:r>
            <a:endParaRPr lang="tr-TR" sz="2800" dirty="0"/>
          </a:p>
        </p:txBody>
      </p:sp>
    </p:spTree>
    <p:extLst>
      <p:ext uri="{BB962C8B-B14F-4D97-AF65-F5344CB8AC3E}">
        <p14:creationId xmlns:p14="http://schemas.microsoft.com/office/powerpoint/2010/main" val="120298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dirty="0"/>
              <a:t>Tüketiciye yönelik satış geliştirme taktiklerinin başında promosyonlar gelir. Promosyonların amacı müşteriye ürünü denettirmek ve tekrar satın almasını sağlamaktır. Promosyonların yanı sıra müşteriye yönelik kupon uygulaması, yarışma ve çekilişler, müşteriye telefon ve mektupla ulaşmada diğer satış geliştirme stratejileridir</a:t>
            </a:r>
            <a:r>
              <a:rPr lang="tr-TR" sz="2800" dirty="0" smtClean="0"/>
              <a:t>.</a:t>
            </a:r>
            <a:endParaRPr lang="tr-TR" sz="2800" dirty="0"/>
          </a:p>
        </p:txBody>
      </p:sp>
    </p:spTree>
    <p:extLst>
      <p:ext uri="{BB962C8B-B14F-4D97-AF65-F5344CB8AC3E}">
        <p14:creationId xmlns:p14="http://schemas.microsoft.com/office/powerpoint/2010/main" val="3059856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lnSpcReduction="10000"/>
          </a:bodyPr>
          <a:lstStyle/>
          <a:p>
            <a:r>
              <a:rPr lang="tr-TR" sz="2800" dirty="0"/>
              <a:t>Satış yapabilme becerisinin temeli müşteri ile doğru iletişimi kurabilmektir. Satış elemanı ile kurulacak sözlü ve sözsüz iletişimin yanında, müşterinin görsel iletişimini de sağlamak ve müşterinin ürüne ilgisini çekebilmek için satış mekânında görsel düzenlemeler de yapmak gerekir. Ürünün, satış ekibi veya satış elemanı olmaksızın müşterinin ilgisini çekme yöntemine sessiz satış tekniği denir. Görsel sunum bir sessiz satış tekniğidir ve ürünün müşteriye doğru hareket etmesini sağlar.</a:t>
            </a:r>
          </a:p>
        </p:txBody>
      </p:sp>
    </p:spTree>
    <p:extLst>
      <p:ext uri="{BB962C8B-B14F-4D97-AF65-F5344CB8AC3E}">
        <p14:creationId xmlns:p14="http://schemas.microsoft.com/office/powerpoint/2010/main" val="1971494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b="1" dirty="0" smtClean="0"/>
              <a:t>Görsel </a:t>
            </a:r>
            <a:r>
              <a:rPr lang="tr-TR" sz="2800" b="1" dirty="0"/>
              <a:t>sunumun önemi</a:t>
            </a:r>
            <a:r>
              <a:rPr lang="tr-TR" sz="2800" b="1" dirty="0" smtClean="0"/>
              <a:t>:</a:t>
            </a:r>
            <a:endParaRPr lang="tr-TR" sz="1800" dirty="0"/>
          </a:p>
          <a:p>
            <a:pPr lvl="1"/>
            <a:r>
              <a:rPr lang="tr-TR" sz="2700" dirty="0"/>
              <a:t>Mağaza veya firma ile ilgili müşterinin gözüne çarpan her şey müşterinin gözünde mağazanın veya firmanın standardını belirlemede önemli rol oynar</a:t>
            </a:r>
            <a:r>
              <a:rPr lang="tr-TR" sz="2700" dirty="0" smtClean="0"/>
              <a:t>.</a:t>
            </a:r>
            <a:endParaRPr lang="tr-TR" sz="3900" dirty="0"/>
          </a:p>
          <a:p>
            <a:pPr lvl="1"/>
            <a:r>
              <a:rPr lang="tr-TR" sz="2700" dirty="0"/>
              <a:t>Vitrin, reyon, kabin temizliği, mağaza içinin temizliği; müşteriye verilen değerin görsel ifadesidir.</a:t>
            </a:r>
          </a:p>
          <a:p>
            <a:pPr marL="0" indent="0">
              <a:buNone/>
            </a:pPr>
            <a:endParaRPr lang="tr-TR" sz="1800" dirty="0"/>
          </a:p>
        </p:txBody>
      </p:sp>
    </p:spTree>
    <p:extLst>
      <p:ext uri="{BB962C8B-B14F-4D97-AF65-F5344CB8AC3E}">
        <p14:creationId xmlns:p14="http://schemas.microsoft.com/office/powerpoint/2010/main" val="2074140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fontScale="92500"/>
          </a:bodyPr>
          <a:lstStyle/>
          <a:p>
            <a:r>
              <a:rPr lang="tr-TR" sz="2800" b="1" dirty="0"/>
              <a:t>Görsel sunumun satışa etkisi:</a:t>
            </a:r>
          </a:p>
          <a:p>
            <a:pPr lvl="1"/>
            <a:r>
              <a:rPr lang="tr-TR" sz="2700" dirty="0"/>
              <a:t>Ürünler de, başarılı bir sunumla kendini ifade edebilir ve müşteriye mesaj </a:t>
            </a:r>
            <a:r>
              <a:rPr lang="tr-TR" sz="2700" dirty="0" smtClean="0"/>
              <a:t>verebilir</a:t>
            </a:r>
            <a:r>
              <a:rPr lang="tr-TR" sz="2700" dirty="0"/>
              <a:t>.</a:t>
            </a:r>
            <a:endParaRPr lang="tr-TR" sz="4300" dirty="0"/>
          </a:p>
          <a:p>
            <a:pPr lvl="1"/>
            <a:r>
              <a:rPr lang="tr-TR" sz="2700" dirty="0"/>
              <a:t>Ürünü sunuş şekli, müşteride o ürüne sahip olma, o ürünü yaşamının içine alma isteği uyandırmalıdır. İlgi ve mukayese duygularını harekete geçirerek tüketiciyi satın almaya yönlendirmelidir</a:t>
            </a:r>
            <a:r>
              <a:rPr lang="tr-TR" sz="2700" dirty="0" smtClean="0"/>
              <a:t>.</a:t>
            </a:r>
            <a:endParaRPr lang="tr-TR" sz="3100" dirty="0"/>
          </a:p>
          <a:p>
            <a:pPr lvl="1"/>
            <a:r>
              <a:rPr lang="tr-TR" sz="2700" dirty="0"/>
              <a:t>Sunum müşterinin görebileceği seviyede olmalı, profesyonel ışıklandırma yöntemlerinden yararlanılmalıdır</a:t>
            </a:r>
            <a:r>
              <a:rPr lang="tr-TR" sz="2700" dirty="0" smtClean="0"/>
              <a:t>.</a:t>
            </a:r>
            <a:endParaRPr lang="tr-TR" sz="2700" dirty="0"/>
          </a:p>
        </p:txBody>
      </p:sp>
    </p:spTree>
    <p:extLst>
      <p:ext uri="{BB962C8B-B14F-4D97-AF65-F5344CB8AC3E}">
        <p14:creationId xmlns:p14="http://schemas.microsoft.com/office/powerpoint/2010/main" val="1227164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dirty="0"/>
              <a:t>Mağazadan içeriye giren müşteriyi karşılama ve yaklaşım şekli çok önemlidir ve bu ilk izlenim müşteride pozitif veya negatif bir etkinin doğmasını sağlayacaktır. Satış ekipleri müşteri ile başarılı bir iş birliği istiyorsa ilk andan itibaren olumlu bir etkileşim ortamı sağlamalıdır. Olumlu etkileşimi sağlayan en önemli unsur müşteri ile diyalog kurup sürdürebilmektir</a:t>
            </a:r>
            <a:r>
              <a:rPr lang="tr-TR" sz="2800" dirty="0" smtClean="0"/>
              <a:t>.</a:t>
            </a:r>
            <a:endParaRPr lang="tr-TR" sz="2800" dirty="0"/>
          </a:p>
        </p:txBody>
      </p:sp>
    </p:spTree>
    <p:extLst>
      <p:ext uri="{BB962C8B-B14F-4D97-AF65-F5344CB8AC3E}">
        <p14:creationId xmlns:p14="http://schemas.microsoft.com/office/powerpoint/2010/main" val="19929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SATIŞ </a:t>
            </a:r>
            <a:r>
              <a:rPr lang="tr-TR" sz="5400" b="1" dirty="0" smtClean="0"/>
              <a:t>TEKNİKLERİ</a:t>
            </a:r>
            <a:endParaRPr lang="tr-TR" dirty="0"/>
          </a:p>
        </p:txBody>
      </p:sp>
      <p:sp>
        <p:nvSpPr>
          <p:cNvPr id="3" name="İçerik Yer Tutucusu 2"/>
          <p:cNvSpPr>
            <a:spLocks noGrp="1"/>
          </p:cNvSpPr>
          <p:nvPr>
            <p:ph idx="1"/>
          </p:nvPr>
        </p:nvSpPr>
        <p:spPr/>
        <p:txBody>
          <a:bodyPr>
            <a:normAutofit/>
          </a:bodyPr>
          <a:lstStyle/>
          <a:p>
            <a:r>
              <a:rPr lang="tr-TR" sz="2800" dirty="0"/>
              <a:t>Perakende satış elemanı: İş organizasyonu yapan, satış öncesi hazırlık yapan, müşterilerle görüşerek satış işlemlerini takip eden, satış sonrası işlemleri kontrol eden, bir sonraki güne hazırlık yapan, mesleki gelişime ilişkin faaliyetleri yürüten sorumluluk sahibi kişidir.</a:t>
            </a:r>
          </a:p>
          <a:p>
            <a:pPr marL="0" indent="0">
              <a:buNone/>
            </a:pPr>
            <a:endParaRPr lang="tr-TR" sz="2800" dirty="0"/>
          </a:p>
        </p:txBody>
      </p:sp>
    </p:spTree>
    <p:extLst>
      <p:ext uri="{BB962C8B-B14F-4D97-AF65-F5344CB8AC3E}">
        <p14:creationId xmlns:p14="http://schemas.microsoft.com/office/powerpoint/2010/main" val="255692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dirty="0"/>
              <a:t> "Size yardımcı olabilir miyim" sorusuna genelde hayır cevabı verilir. Satış elemanının, müşterinin hayır cevabı verilebileceği sorulardan kaçınması gerekir. Müşteri ile diyaloğu başlatabilmenin en iyi yolu ürün ile ilgili olumlu bir cümledir. Müşterilere klişe sorular sormadan onların ne istediğini anlamak gerekir. Açık uçlu sorular müşteri ile ilgili bilgi veren cevaplar sağlayabilir. Müşterinin gerçekte ne aradığını ve hangi ürüne ihtiyacı olduğunu bulmak satış elemanının işidir. </a:t>
            </a:r>
            <a:endParaRPr lang="tr-TR" sz="2400" dirty="0"/>
          </a:p>
        </p:txBody>
      </p:sp>
    </p:spTree>
    <p:extLst>
      <p:ext uri="{BB962C8B-B14F-4D97-AF65-F5344CB8AC3E}">
        <p14:creationId xmlns:p14="http://schemas.microsoft.com/office/powerpoint/2010/main" val="118304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r>
              <a:rPr lang="tr-TR" sz="2800" dirty="0"/>
              <a:t> Dinlemenin çok önemli olduğu bu aşamada satış elemanı müşteriyi doğru bir şekilde dinleyerek gerçekte ne istediğini anlayabilir. Satış elemanının müşteriyi ne kadar dinlediği ve daha önceki aşamalardaki becerisi, müşteriye uygun ürünü veya ilgisiz ürünü çıkarmasını sağlar</a:t>
            </a:r>
            <a:r>
              <a:rPr lang="tr-TR" sz="2800" dirty="0" smtClean="0"/>
              <a:t>.</a:t>
            </a:r>
            <a:endParaRPr lang="tr-TR" sz="2800" dirty="0"/>
          </a:p>
        </p:txBody>
      </p:sp>
    </p:spTree>
    <p:extLst>
      <p:ext uri="{BB962C8B-B14F-4D97-AF65-F5344CB8AC3E}">
        <p14:creationId xmlns:p14="http://schemas.microsoft.com/office/powerpoint/2010/main" val="2481863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smtClean="0"/>
              <a:t>" </a:t>
            </a:r>
            <a:r>
              <a:rPr lang="tr-TR" sz="2800" b="1" dirty="0"/>
              <a:t>Hiçbir müşteri ürünü satın almaz, ürünün kendisi için yapabileceklerini satın alır." </a:t>
            </a:r>
            <a:r>
              <a:rPr lang="tr-TR" sz="2800" dirty="0"/>
              <a:t>Bu sözün anlamı şudur: Müşteri ürünün kendisine sağlayacağı faydayı ve ürünün özelliklerini satın alır</a:t>
            </a:r>
            <a:r>
              <a:rPr lang="tr-TR" sz="2800" dirty="0" smtClean="0"/>
              <a:t>.</a:t>
            </a:r>
            <a:endParaRPr lang="tr-TR" sz="1800" dirty="0"/>
          </a:p>
          <a:p>
            <a:pPr lvl="1"/>
            <a:r>
              <a:rPr lang="tr-TR" sz="2700" dirty="0"/>
              <a:t>Müşteri ürüne dokunmalı ve ürünü hissetmelidir. Müşterinin ürünü inceleme anına saygı duymak ve onu rahatsız etmemek gerekir</a:t>
            </a:r>
            <a:r>
              <a:rPr lang="tr-TR" sz="2700" dirty="0" smtClean="0"/>
              <a:t>.</a:t>
            </a:r>
            <a:endParaRPr lang="tr-TR" sz="3900" dirty="0"/>
          </a:p>
          <a:p>
            <a:pPr lvl="1"/>
            <a:r>
              <a:rPr lang="tr-TR" sz="2700" dirty="0"/>
              <a:t>Müşteriye ürünün özelliklerinin ve faydasının anlatılması gerekir</a:t>
            </a:r>
            <a:r>
              <a:rPr lang="tr-TR" sz="2700" dirty="0" smtClean="0"/>
              <a:t>.</a:t>
            </a:r>
            <a:endParaRPr lang="tr-TR" sz="3900" dirty="0"/>
          </a:p>
          <a:p>
            <a:pPr lvl="2"/>
            <a:r>
              <a:rPr lang="tr-TR" b="1" dirty="0"/>
              <a:t>Özellik </a:t>
            </a:r>
            <a:r>
              <a:rPr lang="tr-TR" dirty="0"/>
              <a:t>ürünün öz değeridir, ürünü tanıtır ve nesneldir</a:t>
            </a:r>
            <a:r>
              <a:rPr lang="tr-TR" dirty="0" smtClean="0"/>
              <a:t>.</a:t>
            </a:r>
            <a:endParaRPr lang="tr-TR" sz="2900" dirty="0"/>
          </a:p>
          <a:p>
            <a:pPr lvl="2"/>
            <a:r>
              <a:rPr lang="tr-TR" b="1" dirty="0"/>
              <a:t>Fayda </a:t>
            </a:r>
            <a:r>
              <a:rPr lang="tr-TR" dirty="0"/>
              <a:t>satın almanın sebebidir ve özneldir</a:t>
            </a:r>
            <a:r>
              <a:rPr lang="tr-TR" dirty="0" smtClean="0"/>
              <a:t>.</a:t>
            </a:r>
            <a:endParaRPr lang="tr-TR" dirty="0"/>
          </a:p>
        </p:txBody>
      </p:sp>
    </p:spTree>
    <p:extLst>
      <p:ext uri="{BB962C8B-B14F-4D97-AF65-F5344CB8AC3E}">
        <p14:creationId xmlns:p14="http://schemas.microsoft.com/office/powerpoint/2010/main" val="280745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fontScale="92500" lnSpcReduction="10000"/>
          </a:bodyPr>
          <a:lstStyle/>
          <a:p>
            <a:r>
              <a:rPr lang="tr-TR" sz="2800" b="1" dirty="0"/>
              <a:t>"Özellik anlatır, fayda ise satar" </a:t>
            </a:r>
            <a:r>
              <a:rPr lang="tr-TR" sz="2800" dirty="0"/>
              <a:t>deyişini unutmamak gerekir. Müşteriye sadece özellikleri belirtilerek ürün satılmaz. Ürünün ve özelliklerinin müşteriye sağlayacağı faydaların da anlatılması gerekir ki müşteri bu ürünün ihtiyaçlarına cevap verip vermeyeceğini anlasın. Örneğin müşterinin satın alacağı elbisenin yünlü olması bir özelliktir, bu elbisenin kişiyi sıcak tutması ise faydasıdır. Çamaşır makinesinin yüksek devirli hıza sahip olması özelliğidir, yüksek devir hızının çamaşırı daha temiz ve kuru çıkarması ise faydasıdır</a:t>
            </a:r>
            <a:r>
              <a:rPr lang="tr-TR" sz="2800" dirty="0" smtClean="0"/>
              <a:t>.</a:t>
            </a:r>
            <a:endParaRPr lang="tr-TR" sz="2400" dirty="0"/>
          </a:p>
        </p:txBody>
      </p:sp>
    </p:spTree>
    <p:extLst>
      <p:ext uri="{BB962C8B-B14F-4D97-AF65-F5344CB8AC3E}">
        <p14:creationId xmlns:p14="http://schemas.microsoft.com/office/powerpoint/2010/main" val="131430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pPr lvl="1"/>
            <a:r>
              <a:rPr lang="tr-TR" sz="2700" dirty="0" smtClean="0"/>
              <a:t>Ürünün </a:t>
            </a:r>
            <a:r>
              <a:rPr lang="tr-TR" sz="2700" dirty="0"/>
              <a:t>faydalarını ve özelliklerini anlatmak, satış elemanı açısından ürün bilgisi sınavının müşteriye uygulandığı aşamadır. Uzmanlık bu aşamada çok önemlidir</a:t>
            </a:r>
            <a:r>
              <a:rPr lang="tr-TR" sz="2700" dirty="0" smtClean="0"/>
              <a:t>.</a:t>
            </a:r>
            <a:endParaRPr lang="tr-TR" sz="3500" dirty="0"/>
          </a:p>
          <a:p>
            <a:pPr lvl="1"/>
            <a:r>
              <a:rPr lang="tr-TR" sz="2700" dirty="0"/>
              <a:t>Ürünün fayda ve özellikleri müşterinin asıl ihtiyaçları göz önüne alınarak vurgulanır</a:t>
            </a:r>
            <a:r>
              <a:rPr lang="tr-TR" sz="2700" dirty="0" smtClean="0"/>
              <a:t>.</a:t>
            </a:r>
            <a:endParaRPr lang="tr-TR" sz="3100" dirty="0"/>
          </a:p>
          <a:p>
            <a:pPr lvl="1"/>
            <a:r>
              <a:rPr lang="tr-TR" sz="2700" dirty="0"/>
              <a:t>Bu aşamadaki başarı satış elemanının ürün bilgisine bağlıdır</a:t>
            </a:r>
            <a:r>
              <a:rPr lang="tr-TR" sz="2700" dirty="0" smtClean="0"/>
              <a:t>.</a:t>
            </a:r>
            <a:endParaRPr lang="tr-TR" sz="2700" dirty="0"/>
          </a:p>
        </p:txBody>
      </p:sp>
    </p:spTree>
    <p:extLst>
      <p:ext uri="{BB962C8B-B14F-4D97-AF65-F5344CB8AC3E}">
        <p14:creationId xmlns:p14="http://schemas.microsoft.com/office/powerpoint/2010/main" val="913103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fontScale="92500" lnSpcReduction="20000"/>
          </a:bodyPr>
          <a:lstStyle/>
          <a:p>
            <a:pPr lvl="1"/>
            <a:r>
              <a:rPr lang="tr-TR" sz="2700" dirty="0"/>
              <a:t>Uzman satıcı, ürünü ile ilgili her türlü bilgiye sahip olmalıdır</a:t>
            </a:r>
            <a:r>
              <a:rPr lang="tr-TR" sz="2700" dirty="0" smtClean="0"/>
              <a:t>.</a:t>
            </a:r>
            <a:endParaRPr lang="tr-TR" sz="3500" dirty="0"/>
          </a:p>
          <a:p>
            <a:pPr lvl="1"/>
            <a:r>
              <a:rPr lang="tr-TR" sz="2700" dirty="0"/>
              <a:t>Ürünün özelliklerini anlatmak, aynı zamanda müşteriye ürünün faydasını da belirtmek anlamına gelir</a:t>
            </a:r>
            <a:r>
              <a:rPr lang="tr-TR" sz="2700" dirty="0" smtClean="0"/>
              <a:t>.</a:t>
            </a:r>
            <a:r>
              <a:rPr lang="tr-TR" sz="3100" dirty="0"/>
              <a:t> </a:t>
            </a:r>
          </a:p>
          <a:p>
            <a:pPr lvl="1"/>
            <a:r>
              <a:rPr lang="tr-TR" sz="2700" dirty="0"/>
              <a:t>Satış elemanı ürünün faydalarını ve özelliklerini müşteriye anlatırken asla tereddüde düşmemeli ve galiba, belki, olabilir gibi kelimeleri kullanmamalıdır. Müşterinin bilmediği veya anlamayacağı terimleri (Ürüne veya perakendeciliğe özgü terimler veya kelimeler olabilir.) kullanmamalıdır. Müşterinin sıkılmasına ve üründen uzaklaşmasına neden olur</a:t>
            </a:r>
            <a:r>
              <a:rPr lang="tr-TR" sz="2700" dirty="0" smtClean="0"/>
              <a:t>.</a:t>
            </a:r>
            <a:r>
              <a:rPr lang="tr-TR" sz="3100" dirty="0"/>
              <a:t> </a:t>
            </a:r>
          </a:p>
        </p:txBody>
      </p:sp>
    </p:spTree>
    <p:extLst>
      <p:ext uri="{BB962C8B-B14F-4D97-AF65-F5344CB8AC3E}">
        <p14:creationId xmlns:p14="http://schemas.microsoft.com/office/powerpoint/2010/main" val="2881267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pPr lvl="1"/>
            <a:r>
              <a:rPr lang="tr-TR" sz="2700" dirty="0"/>
              <a:t>Özellikler ve faydalar, ürünü satan en önemli unsurlardır</a:t>
            </a:r>
            <a:r>
              <a:rPr lang="tr-TR" sz="2700" dirty="0" smtClean="0"/>
              <a:t>.</a:t>
            </a:r>
            <a:endParaRPr lang="tr-TR" sz="3100" dirty="0"/>
          </a:p>
          <a:p>
            <a:pPr lvl="1"/>
            <a:r>
              <a:rPr lang="tr-TR" sz="2700" dirty="0"/>
              <a:t>Satış elemanı ürünü sunarken, ürüne değer vererek ve bu değeri müşteriye göstererek sunmalıdır. Ürünü tezgâhın üzerine özenle koymalı, ürünü atmamalı, buruşmamasına veya zedelenmemesine dikkat etmeli veya örneğin bir dolabı müşteriye tanıtıyorsa kapaklarını dikkatli şekilde vurmadan açıp kapamalıdır</a:t>
            </a:r>
            <a:r>
              <a:rPr lang="tr-TR" sz="2700" dirty="0" smtClean="0"/>
              <a:t>.</a:t>
            </a:r>
            <a:endParaRPr lang="tr-TR" sz="2700" dirty="0"/>
          </a:p>
        </p:txBody>
      </p:sp>
    </p:spTree>
    <p:extLst>
      <p:ext uri="{BB962C8B-B14F-4D97-AF65-F5344CB8AC3E}">
        <p14:creationId xmlns:p14="http://schemas.microsoft.com/office/powerpoint/2010/main" val="279113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fontScale="92500" lnSpcReduction="10000"/>
          </a:bodyPr>
          <a:lstStyle/>
          <a:p>
            <a:pPr lvl="1"/>
            <a:r>
              <a:rPr lang="tr-TR" sz="2700" dirty="0"/>
              <a:t>Satış elemanı müşteriyi ürüne yaklaştırmalı ve ürüne dokunmasını sağlamalıdır</a:t>
            </a:r>
            <a:r>
              <a:rPr lang="tr-TR" sz="2700" dirty="0" smtClean="0"/>
              <a:t>.</a:t>
            </a:r>
            <a:endParaRPr lang="tr-TR" sz="3100" dirty="0"/>
          </a:p>
          <a:p>
            <a:pPr lvl="1"/>
            <a:r>
              <a:rPr lang="tr-TR" sz="2700" dirty="0"/>
              <a:t>Satış elemanının hangi ürünün tezgâhta ne zaman yer alması gerektiğini ve hangi ürünün tezgâhtan ne zaman kalkması gerektiğini çok iyi bilmesi gerekir</a:t>
            </a:r>
            <a:r>
              <a:rPr lang="tr-TR" sz="2700" dirty="0" smtClean="0"/>
              <a:t>.</a:t>
            </a:r>
            <a:endParaRPr lang="tr-TR" sz="3100" dirty="0"/>
          </a:p>
          <a:p>
            <a:pPr lvl="1"/>
            <a:r>
              <a:rPr lang="tr-TR" sz="2700" dirty="0"/>
              <a:t>Ürün hakkında yanlış bilgi vermek, müşterinin tamamen kaybedilmesi anlamına gelir. Unutmamalıdır ki; mağazadan memnun ayrılan müşteri memnuniyetini 5 müşteriye anlatırken, mağazadan şikâyetçi olarak ayrılan müşteri şikâyetini ve memnuniyetsizliğini 10 müşteriye anlatacaktır.</a:t>
            </a:r>
          </a:p>
        </p:txBody>
      </p:sp>
    </p:spTree>
    <p:extLst>
      <p:ext uri="{BB962C8B-B14F-4D97-AF65-F5344CB8AC3E}">
        <p14:creationId xmlns:p14="http://schemas.microsoft.com/office/powerpoint/2010/main" val="1953091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smtClean="0"/>
              <a:t>Satış </a:t>
            </a:r>
            <a:r>
              <a:rPr lang="tr-TR" sz="2800" dirty="0"/>
              <a:t>elemanının ürün bilgisine sahip olması demek, ürünün modelini, üretildiği yılı ve yeri, ithal ürün ise hangi ülkeden ithal edildiğini, ham maddesini, ölçülerini veya boyutlarını, renklerini, bakım kurallarını, fiyat ödeme şekillerini, nelerle, nerede ve nasıl kullanılabileceğini, benzerlerini, stokta ne kadar olduğunu ve sevk koşullarını, bu ürünün piyasadaki rakiplerini, ürünün kimlere hitap edebileceğini bilmesi demektir</a:t>
            </a:r>
            <a:r>
              <a:rPr lang="tr-TR" sz="2800" dirty="0" smtClean="0"/>
              <a:t>.</a:t>
            </a:r>
            <a:endParaRPr lang="tr-TR" sz="2800" dirty="0"/>
          </a:p>
        </p:txBody>
      </p:sp>
    </p:spTree>
    <p:extLst>
      <p:ext uri="{BB962C8B-B14F-4D97-AF65-F5344CB8AC3E}">
        <p14:creationId xmlns:p14="http://schemas.microsoft.com/office/powerpoint/2010/main" val="1677056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smtClean="0"/>
              <a:t>Satış </a:t>
            </a:r>
            <a:r>
              <a:rPr lang="tr-TR" sz="2800" dirty="0"/>
              <a:t>elemanı ürün ile ilgili bu bilgileri nerelerden öğrenebilir</a:t>
            </a:r>
            <a:r>
              <a:rPr lang="tr-TR" sz="2800" dirty="0" smtClean="0"/>
              <a:t>:</a:t>
            </a:r>
            <a:r>
              <a:rPr lang="tr-TR" sz="2800" dirty="0"/>
              <a:t> </a:t>
            </a:r>
            <a:endParaRPr lang="tr-TR" sz="2800" dirty="0" smtClean="0"/>
          </a:p>
          <a:p>
            <a:pPr lvl="1"/>
            <a:r>
              <a:rPr lang="tr-TR" sz="2700" dirty="0" smtClean="0"/>
              <a:t>Ürünün içinde bulunan kullanım talimatını ve ürünün ambalajını çalışarak ve ürüne dokunarak</a:t>
            </a:r>
            <a:r>
              <a:rPr lang="tr-TR" sz="3100" dirty="0"/>
              <a:t> </a:t>
            </a:r>
            <a:endParaRPr lang="tr-TR" sz="3500" dirty="0"/>
          </a:p>
          <a:p>
            <a:pPr lvl="1"/>
            <a:r>
              <a:rPr lang="tr-TR" sz="2700" dirty="0"/>
              <a:t>Firmanın ürünle ilgili yayınladığı katalog ve broşürlerden </a:t>
            </a:r>
            <a:r>
              <a:rPr lang="tr-TR" sz="2700" dirty="0" smtClean="0"/>
              <a:t>yararlanarak</a:t>
            </a:r>
            <a:endParaRPr lang="tr-TR" sz="3100" dirty="0"/>
          </a:p>
        </p:txBody>
      </p:sp>
    </p:spTree>
    <p:extLst>
      <p:ext uri="{BB962C8B-B14F-4D97-AF65-F5344CB8AC3E}">
        <p14:creationId xmlns:p14="http://schemas.microsoft.com/office/powerpoint/2010/main" val="2734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SATIŞ </a:t>
            </a:r>
            <a:r>
              <a:rPr lang="tr-TR" sz="5400" b="1" dirty="0" smtClean="0"/>
              <a:t>TEKNİKLERİ</a:t>
            </a:r>
            <a:endParaRPr lang="tr-TR" dirty="0"/>
          </a:p>
        </p:txBody>
      </p:sp>
      <p:sp>
        <p:nvSpPr>
          <p:cNvPr id="3" name="İçerik Yer Tutucusu 2"/>
          <p:cNvSpPr>
            <a:spLocks noGrp="1"/>
          </p:cNvSpPr>
          <p:nvPr>
            <p:ph idx="1"/>
          </p:nvPr>
        </p:nvSpPr>
        <p:spPr/>
        <p:txBody>
          <a:bodyPr>
            <a:normAutofit/>
          </a:bodyPr>
          <a:lstStyle/>
          <a:p>
            <a:r>
              <a:rPr lang="tr-TR" sz="2800" b="1" dirty="0"/>
              <a:t>Görevleri</a:t>
            </a:r>
            <a:r>
              <a:rPr lang="tr-TR" sz="2800" b="1" dirty="0" smtClean="0"/>
              <a:t>:</a:t>
            </a:r>
            <a:endParaRPr lang="tr-TR" sz="3200" dirty="0"/>
          </a:p>
          <a:p>
            <a:pPr lvl="1"/>
            <a:r>
              <a:rPr lang="tr-TR" sz="2700" dirty="0"/>
              <a:t>İş sağlığı ve iş güvenliği ile ilgili yönetmeliklere uymak.</a:t>
            </a:r>
          </a:p>
          <a:p>
            <a:pPr lvl="1"/>
            <a:r>
              <a:rPr lang="tr-TR" sz="2700" dirty="0"/>
              <a:t>İş organizasyonu yapmak.</a:t>
            </a:r>
          </a:p>
          <a:p>
            <a:pPr lvl="1"/>
            <a:r>
              <a:rPr lang="tr-TR" sz="2700" dirty="0"/>
              <a:t>İşletmenin ihtiyacı olan mal ve hizmetin piyasa araştırmasını yapmak.</a:t>
            </a:r>
          </a:p>
          <a:p>
            <a:pPr lvl="1"/>
            <a:r>
              <a:rPr lang="tr-TR" sz="2700" dirty="0"/>
              <a:t>İşletmeye alınan ürünlerin depoya teslim edilmesini sağlamak.</a:t>
            </a:r>
          </a:p>
          <a:p>
            <a:pPr lvl="1"/>
            <a:r>
              <a:rPr lang="tr-TR" sz="2700" dirty="0"/>
              <a:t>İhtiyaçlar ve stoklar konusunda bilgi almak</a:t>
            </a:r>
          </a:p>
          <a:p>
            <a:pPr marL="0" indent="0">
              <a:buNone/>
            </a:pPr>
            <a:endParaRPr lang="tr-TR" sz="2800" dirty="0"/>
          </a:p>
        </p:txBody>
      </p:sp>
    </p:spTree>
    <p:extLst>
      <p:ext uri="{BB962C8B-B14F-4D97-AF65-F5344CB8AC3E}">
        <p14:creationId xmlns:p14="http://schemas.microsoft.com/office/powerpoint/2010/main" val="8852536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pPr lvl="1"/>
            <a:r>
              <a:rPr lang="tr-TR" sz="2700" dirty="0"/>
              <a:t>Ürünle ilgili </a:t>
            </a:r>
            <a:r>
              <a:rPr lang="tr-TR" sz="2700" dirty="0" err="1"/>
              <a:t>kombinleme</a:t>
            </a:r>
            <a:r>
              <a:rPr lang="tr-TR" sz="2700" dirty="0"/>
              <a:t> çalışmaları (hangi ürünlerle yan yana kullanılabileceği gibi) </a:t>
            </a:r>
            <a:r>
              <a:rPr lang="tr-TR" sz="2700" dirty="0" smtClean="0"/>
              <a:t>yaparak</a:t>
            </a:r>
            <a:r>
              <a:rPr lang="tr-TR" sz="3100" dirty="0"/>
              <a:t> </a:t>
            </a:r>
          </a:p>
          <a:p>
            <a:pPr lvl="1"/>
            <a:r>
              <a:rPr lang="tr-TR" sz="2700" dirty="0"/>
              <a:t>Rakipleri </a:t>
            </a:r>
            <a:r>
              <a:rPr lang="tr-TR" sz="2700" dirty="0" smtClean="0"/>
              <a:t>araştırarak</a:t>
            </a:r>
            <a:r>
              <a:rPr lang="tr-TR" sz="3100" dirty="0"/>
              <a:t> </a:t>
            </a:r>
            <a:endParaRPr lang="tr-TR" sz="3500" dirty="0"/>
          </a:p>
          <a:p>
            <a:pPr lvl="1"/>
            <a:r>
              <a:rPr lang="tr-TR" sz="2700" dirty="0"/>
              <a:t>Günlük yayınlardan(gazete, dergi gibi) modayı ve trendleri takip </a:t>
            </a:r>
            <a:r>
              <a:rPr lang="tr-TR" sz="2700" dirty="0" smtClean="0"/>
              <a:t>ederek</a:t>
            </a:r>
            <a:r>
              <a:rPr lang="tr-TR" sz="3100" dirty="0"/>
              <a:t> </a:t>
            </a:r>
          </a:p>
          <a:p>
            <a:pPr lvl="1"/>
            <a:r>
              <a:rPr lang="tr-TR" sz="2700" dirty="0"/>
              <a:t>Firmanın hizmet içi </a:t>
            </a:r>
            <a:r>
              <a:rPr lang="tr-TR" sz="2700" dirty="0" smtClean="0"/>
              <a:t>eğitimlerinden</a:t>
            </a:r>
            <a:r>
              <a:rPr lang="tr-TR" sz="3100" dirty="0"/>
              <a:t> </a:t>
            </a:r>
          </a:p>
          <a:p>
            <a:pPr lvl="1"/>
            <a:r>
              <a:rPr lang="tr-TR" sz="2700" dirty="0"/>
              <a:t>Firmanın kıdemli çalışanlarından ve yöneticilerden yardım </a:t>
            </a:r>
            <a:r>
              <a:rPr lang="tr-TR" sz="2700" dirty="0" smtClean="0"/>
              <a:t>alarak</a:t>
            </a:r>
            <a:endParaRPr lang="tr-TR" sz="2700" dirty="0"/>
          </a:p>
        </p:txBody>
      </p:sp>
    </p:spTree>
    <p:extLst>
      <p:ext uri="{BB962C8B-B14F-4D97-AF65-F5344CB8AC3E}">
        <p14:creationId xmlns:p14="http://schemas.microsoft.com/office/powerpoint/2010/main" val="371172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smtClean="0"/>
              <a:t>Görüldüğü </a:t>
            </a:r>
            <a:r>
              <a:rPr lang="tr-TR" sz="2800" dirty="0"/>
              <a:t>gibi satış elemanının ürün ile ilgili bilgi sahibi olabileceği pek çok kaynak mevcuttur. Bu konuda satış elemanının mazeret gösterebileceği hiçbir nokta söz konusu değildir. Eğer isterse ürün hakkında her türlü bilgiyi edinebilir ve müşteriye hiç tereddüt göstermeksizin doğru bir şekilde ürün ile ilgili bilgi ve önerilerini aktarabilir. Başarıda başarısızlıkta kişinin kendisine aittir.</a:t>
            </a:r>
          </a:p>
        </p:txBody>
      </p:sp>
    </p:spTree>
    <p:extLst>
      <p:ext uri="{BB962C8B-B14F-4D97-AF65-F5344CB8AC3E}">
        <p14:creationId xmlns:p14="http://schemas.microsoft.com/office/powerpoint/2010/main" val="698402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sp>
        <p:nvSpPr>
          <p:cNvPr id="3" name="İçerik Yer Tutucusu 2"/>
          <p:cNvSpPr>
            <a:spLocks noGrp="1"/>
          </p:cNvSpPr>
          <p:nvPr>
            <p:ph idx="1"/>
          </p:nvPr>
        </p:nvSpPr>
        <p:spPr/>
        <p:txBody>
          <a:bodyPr>
            <a:normAutofit/>
          </a:bodyPr>
          <a:lstStyle/>
          <a:p>
            <a:r>
              <a:rPr lang="tr-TR" sz="2800" dirty="0" smtClean="0"/>
              <a:t>Görüldüğü </a:t>
            </a:r>
            <a:r>
              <a:rPr lang="tr-TR" sz="2800" dirty="0"/>
              <a:t>gibi satış elemanının ürün ile ilgili bilgi sahibi olabileceği pek çok kaynak mevcuttur. Bu konuda satış elemanının mazeret gösterebileceği hiçbir nokta söz konusu değildir. Eğer isterse ürün hakkında her türlü bilgiyi edinebilir ve müşteriye hiç tereddüt göstermeksizin doğru bir şekilde ürün ile ilgili bilgi ve önerilerini aktarabilir. Başarıda başarısızlıkta kişinin kendisine aittir.</a:t>
            </a:r>
          </a:p>
        </p:txBody>
      </p:sp>
    </p:spTree>
    <p:extLst>
      <p:ext uri="{BB962C8B-B14F-4D97-AF65-F5344CB8AC3E}">
        <p14:creationId xmlns:p14="http://schemas.microsoft.com/office/powerpoint/2010/main" val="3808277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Ürün </a:t>
            </a:r>
            <a:r>
              <a:rPr lang="tr-TR" dirty="0" smtClean="0"/>
              <a:t>Bilgisi</a:t>
            </a:r>
            <a:endParaRPr lang="tr-TR" dirty="0"/>
          </a:p>
        </p:txBody>
      </p:sp>
      <p:pic>
        <p:nvPicPr>
          <p:cNvPr id="4" name="image3.jpeg"/>
          <p:cNvPicPr>
            <a:picLocks noGrp="1"/>
          </p:cNvPicPr>
          <p:nvPr>
            <p:ph idx="1"/>
          </p:nvPr>
        </p:nvPicPr>
        <p:blipFill>
          <a:blip r:embed="rId2" cstate="print"/>
          <a:stretch>
            <a:fillRect/>
          </a:stretch>
        </p:blipFill>
        <p:spPr>
          <a:xfrm>
            <a:off x="1927406" y="1935163"/>
            <a:ext cx="5289187" cy="4389437"/>
          </a:xfrm>
          <a:prstGeom prst="rect">
            <a:avLst/>
          </a:prstGeom>
        </p:spPr>
      </p:pic>
    </p:spTree>
    <p:extLst>
      <p:ext uri="{BB962C8B-B14F-4D97-AF65-F5344CB8AC3E}">
        <p14:creationId xmlns:p14="http://schemas.microsoft.com/office/powerpoint/2010/main" val="1895118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Alternatif ve Kombine </a:t>
            </a:r>
            <a:r>
              <a:rPr lang="tr-TR" dirty="0" smtClean="0"/>
              <a:t>Satışlar</a:t>
            </a:r>
            <a:endParaRPr lang="tr-TR" dirty="0"/>
          </a:p>
        </p:txBody>
      </p:sp>
      <p:sp>
        <p:nvSpPr>
          <p:cNvPr id="3" name="İçerik Yer Tutucusu 2"/>
          <p:cNvSpPr>
            <a:spLocks noGrp="1"/>
          </p:cNvSpPr>
          <p:nvPr>
            <p:ph idx="1"/>
          </p:nvPr>
        </p:nvSpPr>
        <p:spPr/>
        <p:txBody>
          <a:bodyPr>
            <a:normAutofit lnSpcReduction="10000"/>
          </a:bodyPr>
          <a:lstStyle/>
          <a:p>
            <a:r>
              <a:rPr lang="tr-TR" sz="2800" dirty="0" smtClean="0"/>
              <a:t>Bir </a:t>
            </a:r>
            <a:r>
              <a:rPr lang="tr-TR" sz="2800" dirty="0"/>
              <a:t>ürünü satarken, müşteride o ürünü tamamlayacak diğer ürüne karşı istek uyandırmaya ilave ürün satışı (kombine satış) denir. Satın almaya istekli olduğunu göstermiş ve satın almakta olan müşterilere daha çok satış yapmanın yolu ilave (kombine) satış yapmaktır. Örneğin pantolon alan bir müşteriye beraberinde pantolona uyan bir bluz veya gömlek satmak, manto alan bir müşteriye beraberinde mantoya uygun çizme ve çizmeye uygun çanta satmak, ütü alan müşteriye ütü masası da satmak kombine satıştır</a:t>
            </a:r>
            <a:r>
              <a:rPr lang="tr-TR" sz="2800" dirty="0" smtClean="0"/>
              <a:t>.</a:t>
            </a:r>
            <a:endParaRPr lang="tr-TR" sz="2800" dirty="0"/>
          </a:p>
        </p:txBody>
      </p:sp>
    </p:spTree>
    <p:extLst>
      <p:ext uri="{BB962C8B-B14F-4D97-AF65-F5344CB8AC3E}">
        <p14:creationId xmlns:p14="http://schemas.microsoft.com/office/powerpoint/2010/main" val="768311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Alternatif ve Kombine </a:t>
            </a:r>
            <a:r>
              <a:rPr lang="tr-TR" dirty="0" smtClean="0"/>
              <a:t>Satışlar</a:t>
            </a:r>
            <a:endParaRPr lang="tr-TR" dirty="0"/>
          </a:p>
        </p:txBody>
      </p:sp>
      <p:sp>
        <p:nvSpPr>
          <p:cNvPr id="3" name="İçerik Yer Tutucusu 2"/>
          <p:cNvSpPr>
            <a:spLocks noGrp="1"/>
          </p:cNvSpPr>
          <p:nvPr>
            <p:ph idx="1"/>
          </p:nvPr>
        </p:nvSpPr>
        <p:spPr/>
        <p:txBody>
          <a:bodyPr>
            <a:normAutofit/>
          </a:bodyPr>
          <a:lstStyle/>
          <a:p>
            <a:r>
              <a:rPr lang="tr-TR" sz="2800" dirty="0"/>
              <a:t>Satış elemanının ilave satış yapabilmesi için müşteriye,</a:t>
            </a:r>
          </a:p>
          <a:p>
            <a:pPr lvl="1"/>
            <a:r>
              <a:rPr lang="tr-TR" sz="2700" dirty="0"/>
              <a:t>Birbirine bağımlı ürünleri</a:t>
            </a:r>
          </a:p>
          <a:p>
            <a:pPr lvl="1"/>
            <a:r>
              <a:rPr lang="tr-TR" sz="2700" dirty="0"/>
              <a:t>Modanın en son yeniliklerini yansıtan ürünleri</a:t>
            </a:r>
          </a:p>
          <a:p>
            <a:pPr lvl="1"/>
            <a:r>
              <a:rPr lang="tr-TR" sz="2700" dirty="0"/>
              <a:t>Varsa indirimli </a:t>
            </a:r>
            <a:r>
              <a:rPr lang="tr-TR" sz="2700" dirty="0" smtClean="0"/>
              <a:t>ürünleri</a:t>
            </a:r>
            <a:r>
              <a:rPr lang="tr-TR" sz="3100" dirty="0"/>
              <a:t> </a:t>
            </a:r>
          </a:p>
          <a:p>
            <a:r>
              <a:rPr lang="tr-TR" sz="2800" dirty="0"/>
              <a:t>önermesi gerekir.</a:t>
            </a:r>
          </a:p>
          <a:p>
            <a:pPr marL="0" indent="0">
              <a:buNone/>
            </a:pPr>
            <a:endParaRPr lang="tr-TR" dirty="0"/>
          </a:p>
        </p:txBody>
      </p:sp>
    </p:spTree>
    <p:extLst>
      <p:ext uri="{BB962C8B-B14F-4D97-AF65-F5344CB8AC3E}">
        <p14:creationId xmlns:p14="http://schemas.microsoft.com/office/powerpoint/2010/main" val="874860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Alternatif ve Kombine </a:t>
            </a:r>
            <a:r>
              <a:rPr lang="tr-TR" dirty="0" smtClean="0"/>
              <a:t>Satışlar</a:t>
            </a:r>
            <a:endParaRPr lang="tr-TR" dirty="0"/>
          </a:p>
        </p:txBody>
      </p:sp>
      <p:sp>
        <p:nvSpPr>
          <p:cNvPr id="3" name="İçerik Yer Tutucusu 2"/>
          <p:cNvSpPr>
            <a:spLocks noGrp="1"/>
          </p:cNvSpPr>
          <p:nvPr>
            <p:ph idx="1"/>
          </p:nvPr>
        </p:nvSpPr>
        <p:spPr/>
        <p:txBody>
          <a:bodyPr>
            <a:normAutofit lnSpcReduction="10000"/>
          </a:bodyPr>
          <a:lstStyle/>
          <a:p>
            <a:r>
              <a:rPr lang="tr-TR" sz="2800" dirty="0" smtClean="0"/>
              <a:t>Satış </a:t>
            </a:r>
            <a:r>
              <a:rPr lang="tr-TR" sz="2800" dirty="0"/>
              <a:t>bir yüzde işidir. Satış elemanı müşteriye ne kadar fazla anlamlı ürün sunarsa o kadar fazla satar</a:t>
            </a:r>
            <a:r>
              <a:rPr lang="tr-TR" sz="2800" dirty="0" smtClean="0"/>
              <a:t>.</a:t>
            </a:r>
            <a:r>
              <a:rPr lang="tr-TR" sz="2800" dirty="0"/>
              <a:t> </a:t>
            </a:r>
            <a:endParaRPr lang="tr-TR" sz="2800" dirty="0" smtClean="0"/>
          </a:p>
          <a:p>
            <a:pPr lvl="1"/>
            <a:r>
              <a:rPr lang="tr-TR" sz="2700" dirty="0" smtClean="0"/>
              <a:t>Müşterinin satın almayı talep ettiği ürünün bulunmadığı hâllerde, satıcının müşterinin ihtiyacına alternatif ürün önermesine </a:t>
            </a:r>
            <a:r>
              <a:rPr lang="tr-TR" sz="2700" b="1" dirty="0" smtClean="0"/>
              <a:t>alternatif ürün satışı </a:t>
            </a:r>
            <a:r>
              <a:rPr lang="tr-TR" sz="2700" dirty="0" smtClean="0"/>
              <a:t>denir. Örneğin istediği gibi bir pantolon bulamayan müşteriye, satıcının etek önermesi ve daha da önemlisi bu eteği satması gibi.</a:t>
            </a:r>
            <a:r>
              <a:rPr lang="tr-TR" sz="3100" dirty="0"/>
              <a:t> </a:t>
            </a:r>
          </a:p>
          <a:p>
            <a:endParaRPr lang="tr-TR" dirty="0"/>
          </a:p>
        </p:txBody>
      </p:sp>
    </p:spTree>
    <p:extLst>
      <p:ext uri="{BB962C8B-B14F-4D97-AF65-F5344CB8AC3E}">
        <p14:creationId xmlns:p14="http://schemas.microsoft.com/office/powerpoint/2010/main" val="595237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Alternatif ve Kombine </a:t>
            </a:r>
            <a:r>
              <a:rPr lang="tr-TR" dirty="0" smtClean="0"/>
              <a:t>Satışlar</a:t>
            </a:r>
            <a:endParaRPr lang="tr-TR" dirty="0"/>
          </a:p>
        </p:txBody>
      </p:sp>
      <p:sp>
        <p:nvSpPr>
          <p:cNvPr id="3" name="İçerik Yer Tutucusu 2"/>
          <p:cNvSpPr>
            <a:spLocks noGrp="1"/>
          </p:cNvSpPr>
          <p:nvPr>
            <p:ph idx="1"/>
          </p:nvPr>
        </p:nvSpPr>
        <p:spPr/>
        <p:txBody>
          <a:bodyPr>
            <a:normAutofit lnSpcReduction="10000"/>
          </a:bodyPr>
          <a:lstStyle/>
          <a:p>
            <a:pPr lvl="1"/>
            <a:r>
              <a:rPr lang="tr-TR" sz="2700" dirty="0"/>
              <a:t>Müşteride ihtiyaç duygusu yaratarak, ona aklında olmayan bir ürünü satmaya ise  </a:t>
            </a:r>
            <a:r>
              <a:rPr lang="tr-TR" sz="2700" b="1" dirty="0"/>
              <a:t>yaratıcı  satış  </a:t>
            </a:r>
            <a:r>
              <a:rPr lang="tr-TR" sz="2700" dirty="0"/>
              <a:t>denir.  Örneğin  takım  elbise  almaya  gelen  bir  müşteriye, elbisenin yanında bir de palto ve atkı satmak gibi.</a:t>
            </a:r>
            <a:r>
              <a:rPr lang="tr-TR" sz="3100" dirty="0"/>
              <a:t> </a:t>
            </a:r>
          </a:p>
          <a:p>
            <a:pPr lvl="1"/>
            <a:r>
              <a:rPr lang="tr-TR" sz="2700" dirty="0"/>
              <a:t>Aynı mağaza içinde farklı reyonların(bölümlerin) veya birbirine yakın şube mağazaların,  müşteriyi  farklı  ürünler  almaya  yönlendirmesine  </a:t>
            </a:r>
            <a:r>
              <a:rPr lang="tr-TR" sz="2700" b="1" dirty="0"/>
              <a:t>çapraz  satış </a:t>
            </a:r>
            <a:r>
              <a:rPr lang="tr-TR" sz="2700" dirty="0"/>
              <a:t>denir. Örneğin balık alan müşteriye satış elemanının sebze reyonundan balığın yanında gidebilecek yeşillik almasını önermesi gibi.</a:t>
            </a:r>
          </a:p>
        </p:txBody>
      </p:sp>
    </p:spTree>
    <p:extLst>
      <p:ext uri="{BB962C8B-B14F-4D97-AF65-F5344CB8AC3E}">
        <p14:creationId xmlns:p14="http://schemas.microsoft.com/office/powerpoint/2010/main" val="6442182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Alternatif ve Kombine </a:t>
            </a:r>
            <a:r>
              <a:rPr lang="tr-TR" dirty="0" smtClean="0"/>
              <a:t>Satışlar</a:t>
            </a:r>
            <a:endParaRPr lang="tr-TR" dirty="0"/>
          </a:p>
        </p:txBody>
      </p:sp>
      <p:sp>
        <p:nvSpPr>
          <p:cNvPr id="3" name="İçerik Yer Tutucusu 2"/>
          <p:cNvSpPr>
            <a:spLocks noGrp="1"/>
          </p:cNvSpPr>
          <p:nvPr>
            <p:ph idx="1"/>
          </p:nvPr>
        </p:nvSpPr>
        <p:spPr/>
        <p:txBody>
          <a:bodyPr>
            <a:normAutofit lnSpcReduction="10000"/>
          </a:bodyPr>
          <a:lstStyle/>
          <a:p>
            <a:pPr lvl="1"/>
            <a:r>
              <a:rPr lang="tr-TR" sz="2700" dirty="0"/>
              <a:t>Müşteride ihtiyaç duygusu yaratarak, ona aklında olmayan bir ürünü satmaya ise  </a:t>
            </a:r>
            <a:r>
              <a:rPr lang="tr-TR" sz="2700" b="1" dirty="0"/>
              <a:t>yaratıcı  satış  </a:t>
            </a:r>
            <a:r>
              <a:rPr lang="tr-TR" sz="2700" dirty="0"/>
              <a:t>denir.  Örneğin  takım  elbise  almaya  gelen  bir  müşteriye, elbisenin yanında bir de palto ve atkı satmak gibi.</a:t>
            </a:r>
            <a:r>
              <a:rPr lang="tr-TR" sz="3100" dirty="0"/>
              <a:t> </a:t>
            </a:r>
          </a:p>
          <a:p>
            <a:pPr lvl="1"/>
            <a:r>
              <a:rPr lang="tr-TR" sz="2700" dirty="0"/>
              <a:t>Aynı mağaza içinde farklı reyonların(bölümlerin) veya birbirine yakın şube mağazaların,  müşteriyi  farklı  ürünler  almaya  yönlendirmesine  </a:t>
            </a:r>
            <a:r>
              <a:rPr lang="tr-TR" sz="2700" b="1" dirty="0"/>
              <a:t>çapraz  satış </a:t>
            </a:r>
            <a:r>
              <a:rPr lang="tr-TR" sz="2700" dirty="0"/>
              <a:t>denir. Örneğin balık alan müşteriye satış elemanının sebze reyonundan balığın yanında gidebilecek yeşillik almasını önermesi gibi.</a:t>
            </a:r>
          </a:p>
        </p:txBody>
      </p:sp>
    </p:spTree>
    <p:extLst>
      <p:ext uri="{BB962C8B-B14F-4D97-AF65-F5344CB8AC3E}">
        <p14:creationId xmlns:p14="http://schemas.microsoft.com/office/powerpoint/2010/main" val="3856085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smtClean="0"/>
              <a:t>Satış </a:t>
            </a:r>
            <a:r>
              <a:rPr lang="tr-TR" sz="2800" dirty="0"/>
              <a:t>elemanının bilmesi gereken en önemli noktalardan birisi de satışın itirazın olduğu yerde başladığıdır. İtirazlar ile ilgilenmenin birinci kuralı müşterinin böyle bir hakkı olduğunu  kabul  etmektir.  İtiraza  karşı  çıkmak  satışı  bitiren  bir  davranıştır.  Satış  elemanı kendi görüşünü açıklamadan önce, müşterinin görüşünü dinlemelidir. Ürünün özellik ve faydaları ile müşterinin ihtiyaçları arasındaki uyumun belirtilmesi itiraza bir anlamda cevap niteliğindedir. Müşteriye seçim yapabileceği birkaç ürün önermek, müşterinin karşılaştırma yapmasını ve karar vermesini kolaylaştıracaktır</a:t>
            </a:r>
            <a:r>
              <a:rPr lang="tr-TR" sz="2800" dirty="0" smtClean="0"/>
              <a:t>.</a:t>
            </a:r>
            <a:endParaRPr lang="tr-TR" sz="2800" dirty="0"/>
          </a:p>
        </p:txBody>
      </p:sp>
    </p:spTree>
    <p:extLst>
      <p:ext uri="{BB962C8B-B14F-4D97-AF65-F5344CB8AC3E}">
        <p14:creationId xmlns:p14="http://schemas.microsoft.com/office/powerpoint/2010/main" val="346773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SATIŞ </a:t>
            </a:r>
            <a:r>
              <a:rPr lang="tr-TR" sz="5400" b="1" dirty="0" smtClean="0"/>
              <a:t>TEKNİKLERİ</a:t>
            </a:r>
            <a:endParaRPr lang="tr-TR" dirty="0"/>
          </a:p>
        </p:txBody>
      </p:sp>
      <p:sp>
        <p:nvSpPr>
          <p:cNvPr id="3" name="İçerik Yer Tutucusu 2"/>
          <p:cNvSpPr>
            <a:spLocks noGrp="1"/>
          </p:cNvSpPr>
          <p:nvPr>
            <p:ph idx="1"/>
          </p:nvPr>
        </p:nvSpPr>
        <p:spPr/>
        <p:txBody>
          <a:bodyPr>
            <a:normAutofit fontScale="85000" lnSpcReduction="10000"/>
          </a:bodyPr>
          <a:lstStyle/>
          <a:p>
            <a:pPr lvl="1"/>
            <a:r>
              <a:rPr lang="tr-TR" sz="2700" dirty="0"/>
              <a:t>Satın alınacak mal ve hizmetlerin miktarını ve kalitesini, maliyetini, teslim tarihlerini ve diğer sözleşme şartlarını araştırmak.</a:t>
            </a:r>
          </a:p>
          <a:p>
            <a:pPr lvl="1"/>
            <a:r>
              <a:rPr lang="tr-TR" sz="2700" dirty="0"/>
              <a:t>İşletmenin depoladığı ürünlerin özelliklerini bilmek.</a:t>
            </a:r>
          </a:p>
          <a:p>
            <a:pPr lvl="1"/>
            <a:r>
              <a:rPr lang="tr-TR" sz="2700" dirty="0"/>
              <a:t>Depoya gelen malları sayarak teslim almak.</a:t>
            </a:r>
          </a:p>
          <a:p>
            <a:pPr lvl="1"/>
            <a:r>
              <a:rPr lang="tr-TR" sz="2700" dirty="0"/>
              <a:t>Depodan istenilen malları sayarak zamanında teslim etmek.</a:t>
            </a:r>
          </a:p>
          <a:p>
            <a:pPr lvl="1"/>
            <a:r>
              <a:rPr lang="tr-TR" sz="2700" dirty="0"/>
              <a:t>Ürünün stok kontrolünü ve takibini yapmak.</a:t>
            </a:r>
          </a:p>
          <a:p>
            <a:pPr lvl="1"/>
            <a:r>
              <a:rPr lang="tr-TR" sz="2700" dirty="0"/>
              <a:t>Satılacak malları türlerine göre </a:t>
            </a:r>
            <a:r>
              <a:rPr lang="tr-TR" sz="2700" dirty="0" err="1"/>
              <a:t>sınıﬂandırmak</a:t>
            </a:r>
            <a:r>
              <a:rPr lang="tr-TR" sz="2700" dirty="0"/>
              <a:t>.</a:t>
            </a:r>
          </a:p>
          <a:p>
            <a:pPr lvl="1"/>
            <a:r>
              <a:rPr lang="tr-TR" sz="2700" dirty="0"/>
              <a:t>Ayıplı veya kullanılamaz durumdaki malları </a:t>
            </a:r>
            <a:r>
              <a:rPr lang="tr-TR" sz="2700" dirty="0" err="1"/>
              <a:t>sınıﬂandırmak</a:t>
            </a:r>
            <a:r>
              <a:rPr lang="tr-TR" sz="2700" dirty="0"/>
              <a:t>, ilgili birimlere göndermek.</a:t>
            </a:r>
          </a:p>
          <a:p>
            <a:pPr lvl="1"/>
            <a:r>
              <a:rPr lang="tr-TR" sz="2700" dirty="0"/>
              <a:t>Satışa sunulacak malları teslim almak, kayıtlarını tutmak</a:t>
            </a:r>
            <a:r>
              <a:rPr lang="tr-TR" sz="2700" dirty="0" smtClean="0"/>
              <a:t>.</a:t>
            </a:r>
            <a:endParaRPr lang="tr-TR" sz="2700" dirty="0"/>
          </a:p>
        </p:txBody>
      </p:sp>
    </p:spTree>
    <p:extLst>
      <p:ext uri="{BB962C8B-B14F-4D97-AF65-F5344CB8AC3E}">
        <p14:creationId xmlns:p14="http://schemas.microsoft.com/office/powerpoint/2010/main" val="1480397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a:bodyPr>
          <a:lstStyle/>
          <a:p>
            <a:r>
              <a:rPr lang="tr-TR" sz="2800" dirty="0"/>
              <a:t>Her satış elemanı, satış hayatı boyunca mutlaka müşteri itirazlarıyla karşılaşmaktadır. Masa başında oturarak planlanan projelerle ve önceden hesaplanmamış bazı durumlarda müşteri itirazlarıyla daha fazla karşılaşılır. Kurumsal olmayan işletmelerin pazarlama bölümleri, ürünler pazara sunulduğu anda herkesin satın almak için sıraya gireceğini düşünür. Çünkü ürünün reklamı yapılmış ve dağıtım kanallarına zamanında ulaştırılmıştır</a:t>
            </a:r>
            <a:r>
              <a:rPr lang="tr-TR" sz="2800" dirty="0" smtClean="0"/>
              <a:t>.</a:t>
            </a:r>
            <a:endParaRPr lang="tr-TR" sz="2800" dirty="0"/>
          </a:p>
        </p:txBody>
      </p:sp>
    </p:spTree>
    <p:extLst>
      <p:ext uri="{BB962C8B-B14F-4D97-AF65-F5344CB8AC3E}">
        <p14:creationId xmlns:p14="http://schemas.microsoft.com/office/powerpoint/2010/main" val="3214021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a:bodyPr>
          <a:lstStyle/>
          <a:p>
            <a:r>
              <a:rPr lang="tr-TR" sz="2800" dirty="0"/>
              <a:t>Kısacası her şey hazırdır ve iş sadece satış elemanlarının başarısına kalmıştır. Müşteri ile karşı karşıya kalan satış elemanı ise gerçeklerin (ofiste eline tutuşturulan satış projelerinden) çok farklı olduğunun farkındadır. Dışarıda kendisini birçok zorluk ve engel beklemektedir. Bu engellerin en önemlilerinden biri ise müşteri itirazlarıdır. Peki, satışçı bu itirazlara karşı ne yapmalıdır</a:t>
            </a:r>
            <a:r>
              <a:rPr lang="tr-TR" sz="2800" dirty="0" smtClean="0"/>
              <a:t>?</a:t>
            </a:r>
            <a:endParaRPr lang="tr-TR" sz="2800" dirty="0"/>
          </a:p>
        </p:txBody>
      </p:sp>
    </p:spTree>
    <p:extLst>
      <p:ext uri="{BB962C8B-B14F-4D97-AF65-F5344CB8AC3E}">
        <p14:creationId xmlns:p14="http://schemas.microsoft.com/office/powerpoint/2010/main" val="1480851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a:bodyPr>
          <a:lstStyle/>
          <a:p>
            <a:r>
              <a:rPr lang="tr-TR" sz="2800" dirty="0" smtClean="0"/>
              <a:t>Bu </a:t>
            </a:r>
            <a:r>
              <a:rPr lang="tr-TR" sz="2800" dirty="0"/>
              <a:t>soruya verilecek cevap sektöre ve müşteriye göre değişebilir. Ancak, bazı temel verilerden (ipuçlarından) hareket ederek sonuçlar çıkarılabilir. Örneğin, müşteri itirazlarına karşı, tartışma ve gerginlik yaratma yerine onları ikna etmeye çalışarak sorunun üstesinden gelinmelidir</a:t>
            </a:r>
            <a:r>
              <a:rPr lang="tr-TR" sz="2800" dirty="0" smtClean="0"/>
              <a:t>.</a:t>
            </a:r>
            <a:endParaRPr lang="tr-TR" sz="2800" dirty="0"/>
          </a:p>
        </p:txBody>
      </p:sp>
    </p:spTree>
    <p:extLst>
      <p:ext uri="{BB962C8B-B14F-4D97-AF65-F5344CB8AC3E}">
        <p14:creationId xmlns:p14="http://schemas.microsoft.com/office/powerpoint/2010/main" val="2336887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 Müşterilerin satın almayı reddetmesinin nedenleri şunlar olabilir</a:t>
            </a:r>
            <a:r>
              <a:rPr lang="tr-TR" sz="2800" dirty="0" smtClean="0"/>
              <a:t>:</a:t>
            </a:r>
            <a:r>
              <a:rPr lang="tr-TR" sz="2800" dirty="0"/>
              <a:t> </a:t>
            </a:r>
            <a:endParaRPr lang="tr-TR" sz="2000" dirty="0"/>
          </a:p>
          <a:p>
            <a:pPr lvl="1"/>
            <a:r>
              <a:rPr lang="tr-TR" dirty="0"/>
              <a:t>Satıcı firmaya karşı duyulan </a:t>
            </a:r>
            <a:r>
              <a:rPr lang="tr-TR" dirty="0" smtClean="0"/>
              <a:t>güvensizlik</a:t>
            </a:r>
            <a:r>
              <a:rPr lang="tr-TR" sz="3200" dirty="0"/>
              <a:t> </a:t>
            </a:r>
            <a:endParaRPr lang="tr-TR" sz="4400" dirty="0"/>
          </a:p>
          <a:p>
            <a:pPr lvl="1"/>
            <a:r>
              <a:rPr lang="tr-TR" dirty="0"/>
              <a:t>Müşteride ürünü satın alabilecek paranın </a:t>
            </a:r>
            <a:r>
              <a:rPr lang="tr-TR" dirty="0" smtClean="0"/>
              <a:t>olmaması</a:t>
            </a:r>
            <a:r>
              <a:rPr lang="tr-TR" sz="3200" dirty="0"/>
              <a:t> </a:t>
            </a:r>
            <a:endParaRPr lang="tr-TR" sz="4400" dirty="0"/>
          </a:p>
          <a:p>
            <a:pPr lvl="1"/>
            <a:r>
              <a:rPr lang="tr-TR" dirty="0"/>
              <a:t>Ürünün ihtiyaçları tam olarak karşılayamayacağı </a:t>
            </a:r>
            <a:r>
              <a:rPr lang="tr-TR" dirty="0" smtClean="0"/>
              <a:t>endişesi</a:t>
            </a:r>
            <a:r>
              <a:rPr lang="tr-TR" sz="3200" dirty="0"/>
              <a:t> </a:t>
            </a:r>
            <a:endParaRPr lang="tr-TR" sz="4400" dirty="0"/>
          </a:p>
          <a:p>
            <a:pPr lvl="1"/>
            <a:r>
              <a:rPr lang="tr-TR" dirty="0"/>
              <a:t>Ürünün, değerinden çok daha yüksek bir fiyata satıldığı </a:t>
            </a:r>
            <a:r>
              <a:rPr lang="tr-TR" dirty="0" smtClean="0"/>
              <a:t>düşüncesi</a:t>
            </a:r>
            <a:r>
              <a:rPr lang="tr-TR" sz="3200" dirty="0"/>
              <a:t> </a:t>
            </a:r>
            <a:endParaRPr lang="tr-TR" sz="4400" dirty="0"/>
          </a:p>
          <a:p>
            <a:pPr lvl="1"/>
            <a:r>
              <a:rPr lang="tr-TR" dirty="0"/>
              <a:t>Başka alternatiflerinin daha iyi olduğunun </a:t>
            </a:r>
            <a:r>
              <a:rPr lang="tr-TR" dirty="0" smtClean="0"/>
              <a:t>sanılması</a:t>
            </a:r>
            <a:r>
              <a:rPr lang="tr-TR" sz="3200" dirty="0"/>
              <a:t> </a:t>
            </a:r>
            <a:endParaRPr lang="tr-TR" sz="4400" dirty="0"/>
          </a:p>
          <a:p>
            <a:pPr lvl="1"/>
            <a:r>
              <a:rPr lang="tr-TR" dirty="0"/>
              <a:t>Müşterinin ürüne gerçekten </a:t>
            </a:r>
            <a:r>
              <a:rPr lang="tr-TR" dirty="0" smtClean="0"/>
              <a:t>ihtiyacının olmaması</a:t>
            </a:r>
            <a:r>
              <a:rPr lang="tr-TR" sz="3200" dirty="0"/>
              <a:t> </a:t>
            </a:r>
          </a:p>
        </p:txBody>
      </p:sp>
    </p:spTree>
    <p:extLst>
      <p:ext uri="{BB962C8B-B14F-4D97-AF65-F5344CB8AC3E}">
        <p14:creationId xmlns:p14="http://schemas.microsoft.com/office/powerpoint/2010/main" val="283268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a:bodyPr>
          <a:lstStyle/>
          <a:p>
            <a:r>
              <a:rPr lang="tr-TR" dirty="0"/>
              <a:t>Böylece satın almayı reddetmenin doğal bir sonucu olarak itirazlar ortaya çıkar.  Bugün birçok itiraz türü bulunmaktadır. Bunlar gerçek dışı uydurma itirazlar, bahaneler, gerçek itirazlar vb.dir. </a:t>
            </a:r>
          </a:p>
          <a:p>
            <a:pPr lvl="1"/>
            <a:r>
              <a:rPr lang="tr-TR" dirty="0"/>
              <a:t>Gerçek dışı itirazlar; müşterilerin ürünü iyi tanımadığı ve uydurma varsayımlarla satışçılara itiraz ettiği anlarda görülür. Örneğin, "Bu ürünün çok çabuk bozulduğunu söylüyorlar, yakında fiyatları düşecekmiş, birkaç ay sonra yeni modeli çıkacakmış vb." Bu itirazlarla karşılaşan satışçı, müşteriyi düşüncelerinin yanlış olduğuna gerçek bilgiler sunarak  inandırmalıdır. </a:t>
            </a:r>
          </a:p>
        </p:txBody>
      </p:sp>
    </p:spTree>
    <p:extLst>
      <p:ext uri="{BB962C8B-B14F-4D97-AF65-F5344CB8AC3E}">
        <p14:creationId xmlns:p14="http://schemas.microsoft.com/office/powerpoint/2010/main" val="1209671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fontScale="92500" lnSpcReduction="10000"/>
          </a:bodyPr>
          <a:lstStyle/>
          <a:p>
            <a:pPr lvl="1"/>
            <a:r>
              <a:rPr lang="tr-TR" dirty="0"/>
              <a:t>Bahaneler, mazeretler; müşterilerin ürüne ilgi duymadığı ve satın almaktan kaçındığı durumlarda   olabilir.  Örneğin,  " Aşırı yoğunum, hiç vaktim  yok, daha sonra görüşelim," şeklindeki sözlerle satış elemanını geçiştirebilirler. Şayet müşterilere bire bir satış yapan bir </a:t>
            </a:r>
            <a:r>
              <a:rPr lang="tr-TR" dirty="0" err="1"/>
              <a:t>satışcıysanız</a:t>
            </a:r>
            <a:r>
              <a:rPr lang="tr-TR" dirty="0"/>
              <a:t> ürünün hedef kitlesini ararken öncelikle ihtiyaçlardan hareket etmeli, yeni ihtiyaçlara dikkat çekmeli ve gelecekte müşteriniz olabilmesi için gerekli ortamı oluşturmaya çalışmalısınız. Örneğin, ürünlerinizle ilgili broşür bırakın, faks gönderin, mail atın, bayram ve özel günlerde mevcut müşterilerinize gönderdiğiniz her türlü tanıtım dokümanlarını bu kişilere de ulaştırmalısınız. Zorla satış yapmaya çalışmak müşteriyi tamamen kaçırmak demektir. </a:t>
            </a:r>
          </a:p>
        </p:txBody>
      </p:sp>
    </p:spTree>
    <p:extLst>
      <p:ext uri="{BB962C8B-B14F-4D97-AF65-F5344CB8AC3E}">
        <p14:creationId xmlns:p14="http://schemas.microsoft.com/office/powerpoint/2010/main" val="2856663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İtirazlarla </a:t>
            </a:r>
            <a:r>
              <a:rPr lang="tr-TR" dirty="0" smtClean="0"/>
              <a:t>İlgilenmek</a:t>
            </a:r>
            <a:endParaRPr lang="tr-TR" dirty="0"/>
          </a:p>
        </p:txBody>
      </p:sp>
      <p:sp>
        <p:nvSpPr>
          <p:cNvPr id="3" name="İçerik Yer Tutucusu 2"/>
          <p:cNvSpPr>
            <a:spLocks noGrp="1"/>
          </p:cNvSpPr>
          <p:nvPr>
            <p:ph idx="1"/>
          </p:nvPr>
        </p:nvSpPr>
        <p:spPr/>
        <p:txBody>
          <a:bodyPr>
            <a:normAutofit/>
          </a:bodyPr>
          <a:lstStyle/>
          <a:p>
            <a:pPr lvl="1"/>
            <a:r>
              <a:rPr lang="tr-TR" dirty="0"/>
              <a:t>Gerçek itirazlar; alıcıların ürün ya da hizmetleri geçerli sebepler nedeniyle almak istemediği durumlarda görülür. İtirazlar ürünün kendisine olabileceği gibi, satışı yapan şirkete de yönelik olabilir. Alıcının ürüne ihtiyacı olmayabilir ya da ürünlerin kalitesini yeterli bulmayabilir. Bu durumda satışçı alıcının itirazlarını çok dikkatli gözlemleyerek farklı ihtiyaçlar yaratmaya çalışmalıdır</a:t>
            </a:r>
            <a:r>
              <a:rPr lang="tr-TR" dirty="0" smtClean="0"/>
              <a:t>.</a:t>
            </a:r>
            <a:endParaRPr lang="tr-TR" dirty="0"/>
          </a:p>
        </p:txBody>
      </p:sp>
    </p:spTree>
    <p:extLst>
      <p:ext uri="{BB962C8B-B14F-4D97-AF65-F5344CB8AC3E}">
        <p14:creationId xmlns:p14="http://schemas.microsoft.com/office/powerpoint/2010/main" val="4143096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a:bodyPr>
          <a:lstStyle/>
          <a:p>
            <a:r>
              <a:rPr lang="tr-TR" sz="2800" dirty="0" smtClean="0"/>
              <a:t>Günümüzde </a:t>
            </a:r>
            <a:r>
              <a:rPr lang="tr-TR" sz="2800" dirty="0"/>
              <a:t>itirazlara karşı taktik geliştirmek, </a:t>
            </a:r>
            <a:r>
              <a:rPr lang="tr-TR" sz="2800" dirty="0" err="1"/>
              <a:t>satışcıların</a:t>
            </a:r>
            <a:r>
              <a:rPr lang="tr-TR" sz="2800" dirty="0"/>
              <a:t> önemli görevlerinden biridir. Bunlar genellikle işletme okullarında okutulmayan, iş hayatının içinde öğrenilen konulardır</a:t>
            </a:r>
            <a:r>
              <a:rPr lang="tr-TR" sz="2800" dirty="0" smtClean="0"/>
              <a:t>.</a:t>
            </a:r>
            <a:r>
              <a:rPr lang="tr-TR" sz="2800" dirty="0"/>
              <a:t> </a:t>
            </a:r>
          </a:p>
        </p:txBody>
      </p:sp>
    </p:spTree>
    <p:extLst>
      <p:ext uri="{BB962C8B-B14F-4D97-AF65-F5344CB8AC3E}">
        <p14:creationId xmlns:p14="http://schemas.microsoft.com/office/powerpoint/2010/main" val="1219380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a:bodyPr>
          <a:lstStyle/>
          <a:p>
            <a:r>
              <a:rPr lang="tr-TR" sz="2800" dirty="0"/>
              <a:t>İtirazlara karşı başarılı olmak için şu kurallara dikkat etmek gerekir: </a:t>
            </a:r>
          </a:p>
          <a:p>
            <a:pPr lvl="1"/>
            <a:r>
              <a:rPr lang="tr-TR" dirty="0"/>
              <a:t>Müşterileri dikkatle dinleyiniz. Öncelikle müşterinin konuşmasına fırsat tanınmalı, itirazı, sonuna (sözü kesilmeden) kadar dinlenmelidir. Sonra müşterinin kaygıları ve gerginliği giderilmeye çalışılmalıdır. Müşteri konuştukça, itirazları kendisine daha önemsiz gelmeye başlayacaktır. Ancak konuşması kesilirse itirazlarını artıracak, onları savunmaya yönelecektir.</a:t>
            </a:r>
            <a:r>
              <a:rPr lang="tr-TR" sz="3200" dirty="0"/>
              <a:t> </a:t>
            </a:r>
          </a:p>
        </p:txBody>
      </p:sp>
    </p:spTree>
    <p:extLst>
      <p:ext uri="{BB962C8B-B14F-4D97-AF65-F5344CB8AC3E}">
        <p14:creationId xmlns:p14="http://schemas.microsoft.com/office/powerpoint/2010/main" val="344609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lnSpcReduction="10000"/>
          </a:bodyPr>
          <a:lstStyle/>
          <a:p>
            <a:pPr lvl="1"/>
            <a:r>
              <a:rPr lang="tr-TR" dirty="0"/>
              <a:t>İtirazların  gerçek  nedenini  bulunuz.  İtirazların  gerçek  nedenini  öğrenmek  için müşteriye  sorular  sorarak  konuşturunuz.  İyi  bir  dinleyici  olunuz  ve  en  mantık dışı bir itirazla bile karşılaştığınızda sinirlenmeyiniz. Önemli olan, itirazın gerçek nedenlerini bulmaya çalışmak ve onları ortadan kaldırmaktır.</a:t>
            </a:r>
            <a:r>
              <a:rPr lang="tr-TR" sz="3200" dirty="0"/>
              <a:t> </a:t>
            </a:r>
          </a:p>
          <a:p>
            <a:pPr lvl="1"/>
            <a:r>
              <a:rPr lang="tr-TR" dirty="0" smtClean="0"/>
              <a:t>İtirazları  karşılamadan  önce  iyi  düşününüz.  Birçok  deneyimsiz  satış  temsilcisi müşterinin itirazlarını karşılarken düşünmeden, hızlı karar vermektedir. Böylece satışı kaçırmaktadır. İtirazları ortadan kaldırmak için cevapları makul ölçüde ve mantıklı şekilde veriniz.</a:t>
            </a:r>
            <a:r>
              <a:rPr lang="tr-TR" sz="3200" dirty="0" smtClean="0"/>
              <a:t> </a:t>
            </a:r>
          </a:p>
        </p:txBody>
      </p:sp>
    </p:spTree>
    <p:extLst>
      <p:ext uri="{BB962C8B-B14F-4D97-AF65-F5344CB8AC3E}">
        <p14:creationId xmlns:p14="http://schemas.microsoft.com/office/powerpoint/2010/main" val="309422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a:t>Malları </a:t>
            </a:r>
            <a:r>
              <a:rPr lang="tr-TR" sz="2700" dirty="0" err="1"/>
              <a:t>raﬂara</a:t>
            </a:r>
            <a:r>
              <a:rPr lang="tr-TR" sz="2700" dirty="0"/>
              <a:t> yerleştirmek, vitrin düzenlenmesine yardımcı olmak.</a:t>
            </a:r>
          </a:p>
          <a:p>
            <a:pPr lvl="1"/>
            <a:r>
              <a:rPr lang="tr-TR" sz="2700" dirty="0"/>
              <a:t>Müşteriyi psikolojik olarak etkilemeye çalışmak, onu satın almaya teşvik etmek.</a:t>
            </a:r>
          </a:p>
          <a:p>
            <a:pPr lvl="1"/>
            <a:r>
              <a:rPr lang="tr-TR" sz="2700" dirty="0"/>
              <a:t>Satılan malların fatura veya fişini düzenlemek.</a:t>
            </a:r>
          </a:p>
          <a:p>
            <a:pPr lvl="1"/>
            <a:r>
              <a:rPr lang="tr-TR" sz="2700" dirty="0"/>
              <a:t>Günlük satılan malların dökümünü yapmak ve satış cirosunu hesaplamak.</a:t>
            </a:r>
          </a:p>
          <a:p>
            <a:pPr lvl="1"/>
            <a:r>
              <a:rPr lang="tr-TR" sz="2700" dirty="0" err="1"/>
              <a:t>Raﬂardaki</a:t>
            </a:r>
            <a:r>
              <a:rPr lang="tr-TR" sz="2700" dirty="0"/>
              <a:t> malların durumunu kontrol etmek</a:t>
            </a:r>
          </a:p>
          <a:p>
            <a:pPr lvl="1"/>
            <a:r>
              <a:rPr lang="tr-TR" sz="2700" dirty="0"/>
              <a:t>Müşteri ihtiyaçlarını  saptamak</a:t>
            </a:r>
            <a:r>
              <a:rPr lang="tr-TR" sz="2700" dirty="0" smtClean="0"/>
              <a:t>.</a:t>
            </a:r>
            <a:endParaRPr lang="tr-TR" sz="2700" dirty="0"/>
          </a:p>
        </p:txBody>
      </p:sp>
    </p:spTree>
    <p:extLst>
      <p:ext uri="{BB962C8B-B14F-4D97-AF65-F5344CB8AC3E}">
        <p14:creationId xmlns:p14="http://schemas.microsoft.com/office/powerpoint/2010/main" val="3415779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lnSpcReduction="10000"/>
          </a:bodyPr>
          <a:lstStyle/>
          <a:p>
            <a:pPr lvl="1"/>
            <a:r>
              <a:rPr lang="tr-TR" dirty="0"/>
              <a:t>Müşterilerde oluşan yanlış düşünceleri değiştirmeye çalışınız. Sık karşılaşılan bir itiraz türü de müşterilerin yeterli bilgiye sahip olmaması nedeniyle ürün hakkında yanlış yargılara sahip olmasıdır. Bu durumda somut verilerle müşterinin düşüncelerinin yanlış olduğunu ispatlayınız.</a:t>
            </a:r>
            <a:r>
              <a:rPr lang="tr-TR" sz="3200" dirty="0"/>
              <a:t> </a:t>
            </a:r>
          </a:p>
          <a:p>
            <a:pPr lvl="1"/>
            <a:r>
              <a:rPr lang="tr-TR" dirty="0"/>
              <a:t>İtirazları  soru   sorarak  açıklığa   kavuşturunuz.  İtirazların  cevaplandırılmamış sorular olduğunu unutmayınız. Alıcılar çoğu zaman gerçek itirazın nedenlerini saklama eğilimindedir. Bu nedenleri bulmaya çalışınız.</a:t>
            </a:r>
            <a:r>
              <a:rPr lang="tr-TR" sz="3200" dirty="0"/>
              <a:t> </a:t>
            </a:r>
          </a:p>
        </p:txBody>
      </p:sp>
    </p:spTree>
    <p:extLst>
      <p:ext uri="{BB962C8B-B14F-4D97-AF65-F5344CB8AC3E}">
        <p14:creationId xmlns:p14="http://schemas.microsoft.com/office/powerpoint/2010/main" val="36994306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a:bodyPr>
          <a:lstStyle/>
          <a:p>
            <a:pPr lvl="1"/>
            <a:r>
              <a:rPr lang="tr-TR" dirty="0"/>
              <a:t>Fiyat itirazlarında unutulmaması gereken bir nokta, fiyatın müşterinin hoşlandığı ürünü veya hizmeti belirleyen tek unsur olmadığıdır. Satış elemanı ürünü müşteriye tüm görsel sunum tekniklerini kullanarak göz alıcı şekilde sunmalıdır. Müşterinin dikkatini bu ürünü aldığı zaman parasının karşılığında elde edeceği değer üzerine çekmelidir.</a:t>
            </a:r>
            <a:r>
              <a:rPr lang="tr-TR" sz="3200" dirty="0"/>
              <a:t> </a:t>
            </a:r>
            <a:endParaRPr lang="tr-TR" sz="3600" dirty="0"/>
          </a:p>
        </p:txBody>
      </p:sp>
    </p:spTree>
    <p:extLst>
      <p:ext uri="{BB962C8B-B14F-4D97-AF65-F5344CB8AC3E}">
        <p14:creationId xmlns:p14="http://schemas.microsoft.com/office/powerpoint/2010/main" val="943834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a:bodyPr>
          <a:lstStyle/>
          <a:p>
            <a:pPr lvl="1"/>
            <a:r>
              <a:rPr lang="tr-TR" dirty="0"/>
              <a:t>Müşterinin ihtiyaçları ve beklentileri doğrultusunda hareket ediniz. Şayet bir ürün müşterinin beklentilerine hitap etmemişse, önce tepkiler ve itirazlar dinlenmeli, sonra ürünün diğer ilgi çekici yönleri anlatılmalıdır. Destekleyici sözlerin de kullanılmasında fayda olabilir.</a:t>
            </a:r>
            <a:r>
              <a:rPr lang="tr-TR" sz="3200" dirty="0"/>
              <a:t> </a:t>
            </a:r>
          </a:p>
          <a:p>
            <a:pPr lvl="1"/>
            <a:r>
              <a:rPr lang="tr-TR" dirty="0"/>
              <a:t>Müşterilerin sorularına doğru ve akılcı cevaplar veriniz. Bazen sorular çok basit olabileceği  gibi,  bazen  tuzak  sorular  da  olabilir.  İyi  bir  satışçı  bunları  ayırt edebilme yeteneğine sahip olmalıdır.</a:t>
            </a:r>
            <a:r>
              <a:rPr lang="tr-TR" sz="3200" dirty="0"/>
              <a:t> </a:t>
            </a:r>
          </a:p>
        </p:txBody>
      </p:sp>
    </p:spTree>
    <p:extLst>
      <p:ext uri="{BB962C8B-B14F-4D97-AF65-F5344CB8AC3E}">
        <p14:creationId xmlns:p14="http://schemas.microsoft.com/office/powerpoint/2010/main" val="317993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a:bodyPr>
          <a:lstStyle/>
          <a:p>
            <a:pPr lvl="2"/>
            <a:r>
              <a:rPr lang="tr-TR" dirty="0"/>
              <a:t>Fiyat, ürünün kalitesi ve nitelikleri ile uyumlu olduğu hâlde müşterinin satın alma sınırının çok üstünde olabilir.</a:t>
            </a:r>
            <a:r>
              <a:rPr lang="tr-TR" sz="2900" dirty="0"/>
              <a:t> </a:t>
            </a:r>
            <a:endParaRPr lang="tr-TR" sz="3300" dirty="0"/>
          </a:p>
          <a:p>
            <a:pPr lvl="2"/>
            <a:r>
              <a:rPr lang="tr-TR" dirty="0"/>
              <a:t>Müşteriler, ürünü daha ucuza bulabilirim, düşüncesi de taşıyabilir, bu nedenle başka satış noktalarına yönelebilir.</a:t>
            </a:r>
            <a:r>
              <a:rPr lang="tr-TR" sz="2900" dirty="0"/>
              <a:t> </a:t>
            </a:r>
            <a:endParaRPr lang="tr-TR" sz="3300" dirty="0"/>
          </a:p>
          <a:p>
            <a:pPr lvl="2"/>
            <a:r>
              <a:rPr lang="tr-TR" dirty="0"/>
              <a:t>Müşteri, ürünü satın alabilecek gelir düzeyine sahip olduğu hâlde satın alma kararı vermediği için "fiyat benim için çok yüksek" itirazı da yapıyor olabilir.</a:t>
            </a:r>
            <a:r>
              <a:rPr lang="tr-TR" sz="2900" dirty="0"/>
              <a:t> </a:t>
            </a:r>
            <a:endParaRPr lang="tr-TR" sz="3300" dirty="0"/>
          </a:p>
          <a:p>
            <a:pPr lvl="2"/>
            <a:r>
              <a:rPr lang="tr-TR" dirty="0"/>
              <a:t>Ürünün bedelini o an için ödeyebilecek </a:t>
            </a:r>
            <a:r>
              <a:rPr lang="tr-TR" dirty="0" err="1"/>
              <a:t>nakite</a:t>
            </a:r>
            <a:r>
              <a:rPr lang="tr-TR" dirty="0"/>
              <a:t> sahip değildir. Taksitli </a:t>
            </a:r>
            <a:r>
              <a:rPr lang="tr-TR" dirty="0" err="1"/>
              <a:t>alışverişimkânı</a:t>
            </a:r>
            <a:r>
              <a:rPr lang="tr-TR" dirty="0"/>
              <a:t> yaratılmasını istiyor olabilir.</a:t>
            </a:r>
            <a:r>
              <a:rPr lang="tr-TR" sz="2900" dirty="0"/>
              <a:t> </a:t>
            </a:r>
          </a:p>
        </p:txBody>
      </p:sp>
    </p:spTree>
    <p:extLst>
      <p:ext uri="{BB962C8B-B14F-4D97-AF65-F5344CB8AC3E}">
        <p14:creationId xmlns:p14="http://schemas.microsoft.com/office/powerpoint/2010/main" val="397985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fontScale="92500" lnSpcReduction="10000"/>
          </a:bodyPr>
          <a:lstStyle/>
          <a:p>
            <a:r>
              <a:rPr lang="tr-TR" sz="2800" dirty="0"/>
              <a:t>Satış elemanı unutmamalıdır ki müşteriye yaklaşım şekli ve mükemmel servis, fiyata bakışı olumlu yönde etkileyecektir. Ayrıca satış elemanının müşterinin sorularına doğru bir şekilde cevap vermesi de müşterinin ikna olması açısından çok önemlidir. Satışı sonuçlandırmak için en iyi yöntem, müşteri iki tercih arasında kaldı ise seçim yapmasını kolaylaştıracak sorular sormaktır. Müşterinin sorularına cevap verirken de gerçekçi davranmak ve dürüstçe cevaplar vermek gerekir. Örneğin, "Size katılıyorum, fiyatı ilk  planda biraz yüksek gibi görünüyor ama buraya yatıracağınız para size şu şekilde geri dönecektir. </a:t>
            </a:r>
          </a:p>
        </p:txBody>
      </p:sp>
    </p:spTree>
    <p:extLst>
      <p:ext uri="{BB962C8B-B14F-4D97-AF65-F5344CB8AC3E}">
        <p14:creationId xmlns:p14="http://schemas.microsoft.com/office/powerpoint/2010/main" val="3897701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Satış Elemanının İtirazlara Karşı Uygulayacağı Yöntemler</a:t>
            </a:r>
          </a:p>
        </p:txBody>
      </p:sp>
      <p:sp>
        <p:nvSpPr>
          <p:cNvPr id="3" name="İçerik Yer Tutucusu 2"/>
          <p:cNvSpPr>
            <a:spLocks noGrp="1"/>
          </p:cNvSpPr>
          <p:nvPr>
            <p:ph idx="1"/>
          </p:nvPr>
        </p:nvSpPr>
        <p:spPr/>
        <p:txBody>
          <a:bodyPr>
            <a:normAutofit/>
          </a:bodyPr>
          <a:lstStyle/>
          <a:p>
            <a:r>
              <a:rPr lang="tr-TR" sz="2800" dirty="0"/>
              <a:t>Aslında elde edeceğiniz yararlar ve rakip ürün fiyatları karşılaştırıldığında hiç de yüksek olmadığını göreceksiniz." Bu vb. sözler ile müşterinin alışverişin sonunda kârlı çıkacağı diğer noktalara da değinilmelidir. </a:t>
            </a:r>
          </a:p>
          <a:p>
            <a:r>
              <a:rPr lang="tr-TR" sz="2800" dirty="0"/>
              <a:t>Bumerang tekniği ile itirazları yanıtlamak. Profesyonel </a:t>
            </a:r>
            <a:r>
              <a:rPr lang="tr-TR" sz="2800" dirty="0" err="1"/>
              <a:t>satışcılar</a:t>
            </a:r>
            <a:r>
              <a:rPr lang="tr-TR" sz="2800" dirty="0"/>
              <a:t> bu teknik ile itirazı tersine çevirme ve soruya karşı soru sorma yöntemi ile müşterileri ikna etmeye çalışmaktadır.</a:t>
            </a:r>
          </a:p>
        </p:txBody>
      </p:sp>
    </p:spTree>
    <p:extLst>
      <p:ext uri="{BB962C8B-B14F-4D97-AF65-F5344CB8AC3E}">
        <p14:creationId xmlns:p14="http://schemas.microsoft.com/office/powerpoint/2010/main" val="613650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Satışı </a:t>
            </a:r>
            <a:r>
              <a:rPr lang="tr-TR" dirty="0" smtClean="0"/>
              <a:t>Sonuçlandırma</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Satış </a:t>
            </a:r>
            <a:r>
              <a:rPr lang="tr-TR" dirty="0"/>
              <a:t>faaliyetlerinin en zor ve en heyecan verici kısmı satış sürecini sonuca bağlama/kapatma aşamasıdır. Satış kapatma iki görüşmeci için de (alıcı-satıcı) pazarlığın son adımıdır. Süreç içinde yapılan tüm çabalar, bu son adım için hazırlık niteliği taşır. Eğer bu aşamayı başarıyla bitirirseniz hemen yeni bir satış görüşmesine başlayınız. Bu size yeni satış fırsatları kazandıracaktır</a:t>
            </a:r>
            <a:r>
              <a:rPr lang="tr-TR" dirty="0" smtClean="0"/>
              <a:t>.</a:t>
            </a:r>
            <a:endParaRPr lang="tr-TR" dirty="0"/>
          </a:p>
          <a:p>
            <a:r>
              <a:rPr lang="tr-TR" dirty="0"/>
              <a:t>Profesyonel </a:t>
            </a:r>
            <a:r>
              <a:rPr lang="tr-TR" dirty="0" err="1"/>
              <a:t>satışcı</a:t>
            </a:r>
            <a:r>
              <a:rPr lang="tr-TR" dirty="0"/>
              <a:t>, müşterilerin ilgisini satın alma kararına dönüştüren kişidir. Satışı başarıyla kapattıktan sonra müşteri dosyası oluşturmalı ve tüm işleri buradan koordine etmelidir. Örneğin, tanıtım faaliyetlerini buradaki verilere göre hazırlamalıdır. Satışçının sahip olduğu bu dosyaların sayısı (müşteri portföyü) satış kapamadaki başarısının aynasıdır.</a:t>
            </a:r>
          </a:p>
        </p:txBody>
      </p:sp>
    </p:spTree>
    <p:extLst>
      <p:ext uri="{BB962C8B-B14F-4D97-AF65-F5344CB8AC3E}">
        <p14:creationId xmlns:p14="http://schemas.microsoft.com/office/powerpoint/2010/main" val="3005381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a:bodyPr>
          <a:lstStyle/>
          <a:p>
            <a:r>
              <a:rPr lang="tr-TR" sz="2800" dirty="0" smtClean="0"/>
              <a:t>Çeşitli </a:t>
            </a:r>
            <a:r>
              <a:rPr lang="tr-TR" sz="2800" dirty="0"/>
              <a:t>satış kapama teknikleri vardır</a:t>
            </a:r>
            <a:r>
              <a:rPr lang="tr-TR" sz="2800" dirty="0" smtClean="0"/>
              <a:t>:</a:t>
            </a:r>
            <a:r>
              <a:rPr lang="tr-TR" sz="2800" dirty="0"/>
              <a:t> </a:t>
            </a:r>
            <a:endParaRPr lang="tr-TR" sz="2800" dirty="0" smtClean="0"/>
          </a:p>
          <a:p>
            <a:pPr lvl="1"/>
            <a:r>
              <a:rPr lang="tr-TR" b="1" dirty="0" smtClean="0"/>
              <a:t>Satışlarda dolaylı kapama tekniği</a:t>
            </a:r>
            <a:r>
              <a:rPr lang="tr-TR" dirty="0" smtClean="0"/>
              <a:t>: Dolaylı kapama tekniğinde müşterilerin ürün veya hizmetleri satın aldığı varsayılarak çeşitli sorular sorulur ve satış kapatılmaya çalışılır. Teknik stratejik bir yaklaşım içerir. Sorulan sorular genellikle şunlardır:</a:t>
            </a:r>
            <a:r>
              <a:rPr lang="tr-TR" sz="3200" dirty="0"/>
              <a:t> </a:t>
            </a:r>
          </a:p>
          <a:p>
            <a:pPr lvl="2"/>
            <a:r>
              <a:rPr lang="tr-TR" dirty="0"/>
              <a:t>Satın aldığınız ürünleri hangi adrese teslim etmemizi istersiniz?</a:t>
            </a:r>
          </a:p>
          <a:p>
            <a:pPr lvl="2"/>
            <a:r>
              <a:rPr lang="tr-TR" dirty="0"/>
              <a:t>İlk planda adet sizin için yeterli mi? Stoklarımızı kontrol edeceğim.</a:t>
            </a:r>
          </a:p>
          <a:p>
            <a:pPr lvl="2"/>
            <a:r>
              <a:rPr lang="tr-TR" dirty="0"/>
              <a:t>Ödemeyi  nasıl  yapmayı düşünüyorsunuz</a:t>
            </a:r>
            <a:r>
              <a:rPr lang="tr-TR" dirty="0" smtClean="0"/>
              <a:t>?</a:t>
            </a:r>
            <a:endParaRPr lang="tr-TR" sz="1900" dirty="0"/>
          </a:p>
        </p:txBody>
      </p:sp>
    </p:spTree>
    <p:extLst>
      <p:ext uri="{BB962C8B-B14F-4D97-AF65-F5344CB8AC3E}">
        <p14:creationId xmlns:p14="http://schemas.microsoft.com/office/powerpoint/2010/main" val="700492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Görüldüğü gibi satışçı bu tür sorularla müşteriyi direkt olarak ürünle ilgili ödeme, adet ve teslimat kısımlarına yönlendirmektedir. Böylece müşteri satın almaya bir adım daha yaklaşmış olmaktadır</a:t>
            </a:r>
            <a:r>
              <a:rPr lang="tr-TR" sz="2800" dirty="0" smtClean="0"/>
              <a:t>.</a:t>
            </a:r>
            <a:r>
              <a:rPr lang="tr-TR" sz="2800" dirty="0"/>
              <a:t> </a:t>
            </a:r>
          </a:p>
          <a:p>
            <a:pPr lvl="1"/>
            <a:r>
              <a:rPr lang="tr-TR" b="1" dirty="0"/>
              <a:t>Direkt kapanış tekniği: </a:t>
            </a:r>
            <a:r>
              <a:rPr lang="tr-TR" dirty="0"/>
              <a:t>Bu teknik, müşterilerin zorluk çıkarmadan satın almaya karar verdiği durumlarda uygulanmalıdır. Şayet müşteri kesin kararını vermiş ise hiç vakit kaybetmeden satışı sonuçlandırınız. Ancak </a:t>
            </a:r>
            <a:r>
              <a:rPr lang="tr-TR" dirty="0" err="1"/>
              <a:t>satışçılık</a:t>
            </a:r>
            <a:r>
              <a:rPr lang="tr-TR" dirty="0"/>
              <a:t> bu kadar kolay bir meslek değildir. Müşteriler, haklı olarak, satın almayı düşündükleri ürünlerle ilgili soru sorar, itiraz eder ve ikna edilmeyi bekler. Bu aşamaları başarıyla geçmeniz gerekmektedir</a:t>
            </a:r>
            <a:r>
              <a:rPr lang="tr-TR" dirty="0" smtClean="0"/>
              <a:t>.</a:t>
            </a:r>
            <a:r>
              <a:rPr lang="tr-TR" sz="3200" dirty="0"/>
              <a:t> </a:t>
            </a:r>
          </a:p>
        </p:txBody>
      </p:sp>
    </p:spTree>
    <p:extLst>
      <p:ext uri="{BB962C8B-B14F-4D97-AF65-F5344CB8AC3E}">
        <p14:creationId xmlns:p14="http://schemas.microsoft.com/office/powerpoint/2010/main" val="508919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a:bodyPr>
          <a:lstStyle/>
          <a:p>
            <a:pPr lvl="1"/>
            <a:r>
              <a:rPr lang="tr-TR" b="1" dirty="0"/>
              <a:t>İtiraz ederek kapatma tekniği: </a:t>
            </a:r>
            <a:r>
              <a:rPr lang="tr-TR" dirty="0"/>
              <a:t>Müşteri itirazlarına rağmen yapılan kapanış yöntemidir. Müşteri ile iyi ilişkilerin kurulması esasına dayanır. Örneğin, müşteri ilk parti ürünü almış ve aradan uzun zaman geçmiş ise satış temsilcisi ikinci parti ürünü itirazlara rağmen satabilir. Müşteri, "Bu kadar ürün benim için çok fazla," şeklinde itiraz etmesine rağmen satış temsilcisi iyi ilişkilere dayanarak satışı kapatır.</a:t>
            </a:r>
          </a:p>
        </p:txBody>
      </p:sp>
    </p:spTree>
    <p:extLst>
      <p:ext uri="{BB962C8B-B14F-4D97-AF65-F5344CB8AC3E}">
        <p14:creationId xmlns:p14="http://schemas.microsoft.com/office/powerpoint/2010/main" val="185922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b="1" dirty="0"/>
              <a:t>SATIŞ TEKNİKLERİ</a:t>
            </a:r>
            <a:endParaRPr lang="tr-TR" dirty="0"/>
          </a:p>
        </p:txBody>
      </p:sp>
      <p:sp>
        <p:nvSpPr>
          <p:cNvPr id="3" name="İçerik Yer Tutucusu 2"/>
          <p:cNvSpPr>
            <a:spLocks noGrp="1"/>
          </p:cNvSpPr>
          <p:nvPr>
            <p:ph idx="1"/>
          </p:nvPr>
        </p:nvSpPr>
        <p:spPr/>
        <p:txBody>
          <a:bodyPr>
            <a:normAutofit/>
          </a:bodyPr>
          <a:lstStyle/>
          <a:p>
            <a:pPr lvl="1"/>
            <a:r>
              <a:rPr lang="tr-TR" sz="2700" dirty="0" smtClean="0"/>
              <a:t>Yeniliklerden </a:t>
            </a:r>
            <a:r>
              <a:rPr lang="tr-TR" sz="2700" dirty="0"/>
              <a:t>müşterileri haberdar etmek.</a:t>
            </a:r>
          </a:p>
          <a:p>
            <a:pPr lvl="1"/>
            <a:r>
              <a:rPr lang="tr-TR" sz="2700" dirty="0"/>
              <a:t>Bilgi alışverişi için diğer satış elamanları ile toplantı yapmak.</a:t>
            </a:r>
          </a:p>
          <a:p>
            <a:pPr lvl="1"/>
            <a:r>
              <a:rPr lang="tr-TR" sz="2700" dirty="0"/>
              <a:t>Ürünü tanıtıcı materyalleri müşteriye götürmek</a:t>
            </a:r>
            <a:r>
              <a:rPr lang="tr-TR" sz="2700" dirty="0" smtClean="0"/>
              <a:t>.</a:t>
            </a:r>
          </a:p>
          <a:p>
            <a:pPr lvl="1"/>
            <a:r>
              <a:rPr lang="tr-TR" sz="2700" dirty="0"/>
              <a:t>Müşterileri ürünü satın almaya yönlendirmek.</a:t>
            </a:r>
          </a:p>
          <a:p>
            <a:pPr lvl="1"/>
            <a:r>
              <a:rPr lang="tr-TR" sz="2700" dirty="0"/>
              <a:t>Ürünün kullanımı ödeme şartları ve </a:t>
            </a:r>
            <a:r>
              <a:rPr lang="tr-TR" sz="2700" dirty="0" err="1"/>
              <a:t>ﬁyatı</a:t>
            </a:r>
            <a:r>
              <a:rPr lang="tr-TR" sz="2700" dirty="0"/>
              <a:t> konusunda müşteriyi bilgilendirmek.</a:t>
            </a:r>
          </a:p>
          <a:p>
            <a:pPr lvl="1"/>
            <a:r>
              <a:rPr lang="tr-TR" sz="2700" dirty="0"/>
              <a:t>Mesleki gelişim ile ilgili faaliyetleri yürütmek</a:t>
            </a:r>
            <a:r>
              <a:rPr lang="tr-TR" sz="2700" dirty="0" smtClean="0"/>
              <a:t>.</a:t>
            </a:r>
            <a:endParaRPr lang="tr-TR" sz="2700" dirty="0"/>
          </a:p>
        </p:txBody>
      </p:sp>
    </p:spTree>
    <p:extLst>
      <p:ext uri="{BB962C8B-B14F-4D97-AF65-F5344CB8AC3E}">
        <p14:creationId xmlns:p14="http://schemas.microsoft.com/office/powerpoint/2010/main" val="1137775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lnSpcReduction="10000"/>
          </a:bodyPr>
          <a:lstStyle/>
          <a:p>
            <a:r>
              <a:rPr lang="tr-TR" sz="2800" dirty="0"/>
              <a:t> </a:t>
            </a:r>
            <a:r>
              <a:rPr lang="tr-TR" sz="2800" dirty="0" smtClean="0"/>
              <a:t>Satış </a:t>
            </a:r>
            <a:r>
              <a:rPr lang="tr-TR" sz="2800" dirty="0"/>
              <a:t>kanalındaki aracılara da başarıyla uygulanan bir yöntemdir. Ürünlerin yüklü  miktarlarda  satılması,  kullanımını  ya  da  aracıların  satış       </a:t>
            </a:r>
            <a:r>
              <a:rPr lang="tr-TR" sz="2800" dirty="0" smtClean="0"/>
              <a:t>çabalarını artıracağı </a:t>
            </a:r>
            <a:r>
              <a:rPr lang="tr-TR" sz="2800" dirty="0"/>
              <a:t>düşüncesine dayanır. Sizin de uzun süreli ve kalıcı ilişkiler kurduğunuz müşterileriniz varsa uygulayabilirsiniz</a:t>
            </a:r>
            <a:r>
              <a:rPr lang="tr-TR" sz="2800" dirty="0" smtClean="0"/>
              <a:t>.</a:t>
            </a:r>
            <a:r>
              <a:rPr lang="tr-TR" sz="2800" dirty="0"/>
              <a:t> </a:t>
            </a:r>
          </a:p>
          <a:p>
            <a:pPr lvl="1"/>
            <a:r>
              <a:rPr lang="tr-TR" b="1" dirty="0"/>
              <a:t>Fayda  analiz  kapanışı:  </a:t>
            </a:r>
            <a:r>
              <a:rPr lang="tr-TR" dirty="0"/>
              <a:t>Bu  kapanış  tekniği  satışçının  müşterilere  ürün  veya hizmetlerin faydalarını anlatarak sonuca ulaşmasına dayanır. Müşterinin ihtiyaçlarına direkt etki yapan bu teknik satışçılar tarafından çok sık kullanılmaktadır</a:t>
            </a:r>
            <a:r>
              <a:rPr lang="tr-TR" dirty="0" smtClean="0"/>
              <a:t>.</a:t>
            </a:r>
            <a:endParaRPr lang="tr-TR" sz="3200" dirty="0"/>
          </a:p>
        </p:txBody>
      </p:sp>
    </p:spTree>
    <p:extLst>
      <p:ext uri="{BB962C8B-B14F-4D97-AF65-F5344CB8AC3E}">
        <p14:creationId xmlns:p14="http://schemas.microsoft.com/office/powerpoint/2010/main" val="993152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a:bodyPr>
          <a:lstStyle/>
          <a:p>
            <a:r>
              <a:rPr lang="tr-TR" sz="2800" dirty="0" smtClean="0"/>
              <a:t>Satışı </a:t>
            </a:r>
            <a:r>
              <a:rPr lang="tr-TR" sz="2800" dirty="0"/>
              <a:t>kapatabilmek için yukarıdaki tekniklerden mutlaka yararlanmalısınız. Ancak bazen en iyi teknik bile sizi sonuca ulaştırmayabilir. Müşteri son anda karar değiştirerek ürünü satın almak istemeyebilir. Tüm çabalarınıza rağmen mağazayı ya da toplantı odasını terk edebilir. Eğer başından sonuna kadar satış sürecini başarıyla sürdürdüyseniz moralinizi bozmayınız. Motivasyonunuzu bozmak yerine hemen başka bir satış görüşmesine başlayınız</a:t>
            </a:r>
            <a:r>
              <a:rPr lang="tr-TR" sz="2800" dirty="0" smtClean="0"/>
              <a:t>.</a:t>
            </a:r>
            <a:endParaRPr lang="tr-TR" sz="2800" dirty="0"/>
          </a:p>
        </p:txBody>
      </p:sp>
    </p:spTree>
    <p:extLst>
      <p:ext uri="{BB962C8B-B14F-4D97-AF65-F5344CB8AC3E}">
        <p14:creationId xmlns:p14="http://schemas.microsoft.com/office/powerpoint/2010/main" val="2400576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fontScale="92500" lnSpcReduction="20000"/>
          </a:bodyPr>
          <a:lstStyle/>
          <a:p>
            <a:r>
              <a:rPr lang="tr-TR" sz="2800" dirty="0" smtClean="0"/>
              <a:t>Ürünü </a:t>
            </a:r>
            <a:r>
              <a:rPr lang="tr-TR" sz="2800" dirty="0"/>
              <a:t>aldıktan sonra para ödeme noktası, müşterinin en hassas olduğu noktadır. Müşteri aldığı ürünle ilgili olarak "Bu paraya değer mi?" sorusunu bu noktada sorar. Ödeme noktasındaki kişinin(kasiyer) vücut dili satışı bir anda iptal edebilir. Müşterinin karşılanması kadar, uğurlanması da çok önemlidir. Müşterinin olumlu bir bakış açısıyla mağazadan ayrılması ve tekrar gelmesi isteniyorsa müşteriye teşekkür edilmeli ve ismi öğrenilerek kibarca ismi ile hitap edilmelidir. (Örneğin Ayşe Hanım veya Ahmet Bey gibi.) Müşteri satın almamış olsa dahi mağazadan </a:t>
            </a:r>
            <a:r>
              <a:rPr lang="tr-TR" sz="2800" dirty="0" err="1"/>
              <a:t>güleryüzle</a:t>
            </a:r>
            <a:r>
              <a:rPr lang="tr-TR" sz="2800" dirty="0"/>
              <a:t> uğurlanmalıdır. İlerisi için müşteri kazanmanın bir yoludur</a:t>
            </a:r>
            <a:r>
              <a:rPr lang="tr-TR" sz="2800" dirty="0" smtClean="0"/>
              <a:t>.</a:t>
            </a:r>
            <a:endParaRPr lang="tr-TR" sz="2800" dirty="0"/>
          </a:p>
        </p:txBody>
      </p:sp>
    </p:spTree>
    <p:extLst>
      <p:ext uri="{BB962C8B-B14F-4D97-AF65-F5344CB8AC3E}">
        <p14:creationId xmlns:p14="http://schemas.microsoft.com/office/powerpoint/2010/main" val="109663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a:bodyPr>
          <a:lstStyle/>
          <a:p>
            <a:r>
              <a:rPr lang="tr-TR" sz="2800" dirty="0" smtClean="0"/>
              <a:t>Ambalaj </a:t>
            </a:r>
            <a:r>
              <a:rPr lang="tr-TR" sz="2800" dirty="0"/>
              <a:t>bölümünde paketlenen ürün artık müşterinindir ve bu aşamada da gereken titizlik gösterilmelidir. Eğer müşterinin evine teslim edilmesi gereken bir ürün satılmış ise teslim adresinin doğru bir şekilde alınması, teslim tarihinin doğru belirlenerek zamanında müşteriye teslim edilmesi gerekir. Bu aşamadan itibaren satış sonuçlanmıştır ama satış elemanının işi henüz bitmemiştir</a:t>
            </a:r>
            <a:r>
              <a:rPr lang="tr-TR" sz="2800" dirty="0" smtClean="0"/>
              <a:t>.</a:t>
            </a:r>
            <a:endParaRPr lang="tr-TR" sz="2800" dirty="0"/>
          </a:p>
        </p:txBody>
      </p:sp>
    </p:spTree>
    <p:extLst>
      <p:ext uri="{BB962C8B-B14F-4D97-AF65-F5344CB8AC3E}">
        <p14:creationId xmlns:p14="http://schemas.microsoft.com/office/powerpoint/2010/main" val="1040851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Satış Kapatma </a:t>
            </a:r>
            <a:r>
              <a:rPr lang="tr-TR" dirty="0" smtClean="0"/>
              <a:t>Teknikleri</a:t>
            </a:r>
            <a:endParaRPr lang="tr-TR" dirty="0"/>
          </a:p>
        </p:txBody>
      </p:sp>
      <p:sp>
        <p:nvSpPr>
          <p:cNvPr id="3" name="İçerik Yer Tutucusu 2"/>
          <p:cNvSpPr>
            <a:spLocks noGrp="1"/>
          </p:cNvSpPr>
          <p:nvPr>
            <p:ph idx="1"/>
          </p:nvPr>
        </p:nvSpPr>
        <p:spPr/>
        <p:txBody>
          <a:bodyPr>
            <a:normAutofit/>
          </a:bodyPr>
          <a:lstStyle/>
          <a:p>
            <a:r>
              <a:rPr lang="tr-TR" sz="2800" dirty="0" smtClean="0"/>
              <a:t>Satış </a:t>
            </a:r>
            <a:r>
              <a:rPr lang="tr-TR" sz="2800" dirty="0"/>
              <a:t>sonrası hizmetlerden biri de ürün değiştirmedir. Unutulmamalıdır ki satış sonrası hizmetler firmaya ayrıcalık sağlar. Ürün değiştirmenin satış elemanı için yeni ürünler satma demek olduğu da unutulmamalıdır. Satın aldığı üründen dolayı mutsuz olan müşteriye firma prosedürleri doğrultusunda yardımcı olmak, müşterinin gelecekte yapacağı alışverişler açısından da olumlu bir mesaj olacaktır.</a:t>
            </a:r>
          </a:p>
        </p:txBody>
      </p:sp>
    </p:spTree>
    <p:extLst>
      <p:ext uri="{BB962C8B-B14F-4D97-AF65-F5344CB8AC3E}">
        <p14:creationId xmlns:p14="http://schemas.microsoft.com/office/powerpoint/2010/main" val="8443828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İade ve Değişiklik Taleplerinde Yapılması </a:t>
            </a:r>
            <a:r>
              <a:rPr lang="tr-TR" dirty="0" smtClean="0"/>
              <a:t>Gerekenler</a:t>
            </a:r>
            <a:endParaRPr lang="tr-TR" dirty="0"/>
          </a:p>
        </p:txBody>
      </p:sp>
      <p:sp>
        <p:nvSpPr>
          <p:cNvPr id="3" name="İçerik Yer Tutucusu 2"/>
          <p:cNvSpPr>
            <a:spLocks noGrp="1"/>
          </p:cNvSpPr>
          <p:nvPr>
            <p:ph idx="1"/>
          </p:nvPr>
        </p:nvSpPr>
        <p:spPr/>
        <p:txBody>
          <a:bodyPr>
            <a:normAutofit lnSpcReduction="10000"/>
          </a:bodyPr>
          <a:lstStyle/>
          <a:p>
            <a:r>
              <a:rPr lang="tr-TR" sz="2800" dirty="0" smtClean="0"/>
              <a:t>İade </a:t>
            </a:r>
            <a:r>
              <a:rPr lang="tr-TR" sz="2800" dirty="0"/>
              <a:t>ve değişiklikler konusunda açık ve net politika güdülmelidir. Bu politikalarda tek doğru yoktur. Her sektörün, her firmanın kendi yapısına göre değişik politikaları olur. Önemli olan bu politikanın açık bir şekilde müşteriye anlatılması ve onun tarafından da benimsenmesidir. Bu sayede hem satıcıda hem de müşterilerde rahatlama olacaktır. En kötü durum politikasızlıktır. Her durumda farklı kararlar alırsanız müşterinin size olan güveni sarsılacaktır. İadelerde dikkat edilmesi gereken noktalar şunlardır</a:t>
            </a:r>
            <a:r>
              <a:rPr lang="tr-TR" sz="2800" dirty="0" smtClean="0"/>
              <a:t>.</a:t>
            </a:r>
            <a:endParaRPr lang="tr-TR" sz="2800" dirty="0"/>
          </a:p>
        </p:txBody>
      </p:sp>
    </p:spTree>
    <p:extLst>
      <p:ext uri="{BB962C8B-B14F-4D97-AF65-F5344CB8AC3E}">
        <p14:creationId xmlns:p14="http://schemas.microsoft.com/office/powerpoint/2010/main" val="35530678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İade ve Değişiklik Taleplerinde Yapılması </a:t>
            </a:r>
            <a:r>
              <a:rPr lang="tr-TR" dirty="0" smtClean="0"/>
              <a:t>Gerekenler</a:t>
            </a:r>
            <a:endParaRPr lang="tr-TR" dirty="0"/>
          </a:p>
        </p:txBody>
      </p:sp>
      <p:sp>
        <p:nvSpPr>
          <p:cNvPr id="3" name="İçerik Yer Tutucusu 2"/>
          <p:cNvSpPr>
            <a:spLocks noGrp="1"/>
          </p:cNvSpPr>
          <p:nvPr>
            <p:ph idx="1"/>
          </p:nvPr>
        </p:nvSpPr>
        <p:spPr/>
        <p:txBody>
          <a:bodyPr>
            <a:normAutofit/>
          </a:bodyPr>
          <a:lstStyle/>
          <a:p>
            <a:pPr lvl="1"/>
            <a:r>
              <a:rPr lang="tr-TR" b="1" dirty="0" smtClean="0"/>
              <a:t>Müşterilere </a:t>
            </a:r>
            <a:r>
              <a:rPr lang="tr-TR" b="1" dirty="0"/>
              <a:t>güvenmek gerekir: </a:t>
            </a:r>
            <a:r>
              <a:rPr lang="tr-TR" dirty="0"/>
              <a:t>Müşterilerin %100 doğru söylediğine inanmak gerekir. Eğer müşteri yalan söylüyor havası estirilip peşin hükümlü yaklaşım sergilenirse müşteri memnuniyeti ilkesi bir anda ortadan kalkacaktır. Daha yumuşak bir politika izlendiği takdirde soruna kolaylıkla çözüm bulunabilecektir. Mağazalarda müşteri memnuniyetinin sınırının ne olacağını bunları dikkate alarak karar vermek gerekir.  İade ve değişiklik  politikaları müşterinin işini ne kadar kolaylaştırıyorsa müşteri ve satış da o kadar artacaktır</a:t>
            </a:r>
            <a:r>
              <a:rPr lang="tr-TR" dirty="0" smtClean="0"/>
              <a:t>.</a:t>
            </a:r>
            <a:r>
              <a:rPr lang="tr-TR" sz="3200" dirty="0"/>
              <a:t> </a:t>
            </a:r>
            <a:endParaRPr lang="tr-TR" sz="3200" dirty="0" smtClean="0"/>
          </a:p>
        </p:txBody>
      </p:sp>
    </p:spTree>
    <p:extLst>
      <p:ext uri="{BB962C8B-B14F-4D97-AF65-F5344CB8AC3E}">
        <p14:creationId xmlns:p14="http://schemas.microsoft.com/office/powerpoint/2010/main" val="5628467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İade ve Değişiklik Taleplerinde Yapılması </a:t>
            </a:r>
            <a:r>
              <a:rPr lang="tr-TR" dirty="0" smtClean="0"/>
              <a:t>Gerekenler</a:t>
            </a:r>
            <a:endParaRPr lang="tr-TR" dirty="0"/>
          </a:p>
        </p:txBody>
      </p:sp>
      <p:sp>
        <p:nvSpPr>
          <p:cNvPr id="3" name="İçerik Yer Tutucusu 2"/>
          <p:cNvSpPr>
            <a:spLocks noGrp="1"/>
          </p:cNvSpPr>
          <p:nvPr>
            <p:ph idx="1"/>
          </p:nvPr>
        </p:nvSpPr>
        <p:spPr/>
        <p:txBody>
          <a:bodyPr>
            <a:normAutofit/>
          </a:bodyPr>
          <a:lstStyle/>
          <a:p>
            <a:pPr lvl="1"/>
            <a:r>
              <a:rPr lang="tr-TR" b="1" dirty="0"/>
              <a:t>Tutarlı olmak gerekir: </a:t>
            </a:r>
            <a:r>
              <a:rPr lang="tr-TR" dirty="0"/>
              <a:t>Ürün değişecekse hemen değiştirmelidir. Önce müşteriyi suçlayıp kaybettikten sonra değiştirmek onu tekrar kazanmayı zorlaştıracaktır.</a:t>
            </a:r>
            <a:r>
              <a:rPr lang="tr-TR" sz="3200" dirty="0"/>
              <a:t> </a:t>
            </a:r>
          </a:p>
          <a:p>
            <a:pPr lvl="1"/>
            <a:r>
              <a:rPr lang="tr-TR" b="1" dirty="0"/>
              <a:t>Müşteriyi  rahatlatmak  gerekir:  </a:t>
            </a:r>
            <a:r>
              <a:rPr lang="tr-TR" dirty="0"/>
              <a:t>İade  ve  değiştirme  için  gelen  müşteriler tedirgin olurlar. Müşterileri rahatlatma yöntemleri, etkin dinleme ve iletişim yöntemlerini, doğru beden dil kullanımını iade ve değişimlerde daha etkin şekilde  kullanmak gerekecektir.</a:t>
            </a:r>
          </a:p>
        </p:txBody>
      </p:sp>
    </p:spTree>
    <p:extLst>
      <p:ext uri="{BB962C8B-B14F-4D97-AF65-F5344CB8AC3E}">
        <p14:creationId xmlns:p14="http://schemas.microsoft.com/office/powerpoint/2010/main" val="1437395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Mağaza Personelinin Motivasyonu</a:t>
            </a:r>
          </a:p>
        </p:txBody>
      </p:sp>
      <p:sp>
        <p:nvSpPr>
          <p:cNvPr id="3" name="İçerik Yer Tutucusu 2"/>
          <p:cNvSpPr>
            <a:spLocks noGrp="1"/>
          </p:cNvSpPr>
          <p:nvPr>
            <p:ph idx="1"/>
          </p:nvPr>
        </p:nvSpPr>
        <p:spPr/>
        <p:txBody>
          <a:bodyPr>
            <a:normAutofit fontScale="92500" lnSpcReduction="10000"/>
          </a:bodyPr>
          <a:lstStyle/>
          <a:p>
            <a:r>
              <a:rPr lang="tr-TR" sz="2800" dirty="0" smtClean="0"/>
              <a:t>Perakendeci </a:t>
            </a:r>
            <a:r>
              <a:rPr lang="tr-TR" sz="2800" dirty="0"/>
              <a:t>firma mağazasında satışların yüksek bir grafik çizmesini istiyorsa, mağaza personelinin motivasyonuna önem vermek zorundadır. Mağaza içinde müşteriye karşı olumsuz davranışlar sergileyen satış elemanlarının bulunması kısa zamanda satışların düşmesine neden olabilecektir. Bu nedenle mağaza yöneticisi, personeli ile günlük, haftalık ve aylık motivasyon toplantıları yapar. Bu toplantılarda satış personelinin sorunlarının giderilmesine ve gereken tedbirlerin belirlenerek uygulanmasına çalışılır ve yeni satış teknikleri üzerinde durulur. </a:t>
            </a:r>
            <a:endParaRPr lang="tr-TR" dirty="0"/>
          </a:p>
        </p:txBody>
      </p:sp>
    </p:spTree>
    <p:extLst>
      <p:ext uri="{BB962C8B-B14F-4D97-AF65-F5344CB8AC3E}">
        <p14:creationId xmlns:p14="http://schemas.microsoft.com/office/powerpoint/2010/main" val="483175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Mağaza Personelinin Motivasyonu</a:t>
            </a:r>
          </a:p>
        </p:txBody>
      </p:sp>
      <p:sp>
        <p:nvSpPr>
          <p:cNvPr id="3" name="İçerik Yer Tutucusu 2"/>
          <p:cNvSpPr>
            <a:spLocks noGrp="1"/>
          </p:cNvSpPr>
          <p:nvPr>
            <p:ph idx="1"/>
          </p:nvPr>
        </p:nvSpPr>
        <p:spPr/>
        <p:txBody>
          <a:bodyPr>
            <a:normAutofit/>
          </a:bodyPr>
          <a:lstStyle/>
          <a:p>
            <a:r>
              <a:rPr lang="tr-TR" sz="2800" dirty="0"/>
              <a:t>Satış kotasını (önceden belirlenmiş sayısal ve ya parasal satış miktarı, genelde parasal olarak belirlenir) yakalamış başarılı personelin çeşitli şekillerde ödüllendirilmesinde hem teşvik edici hem de motivasyonu artırıcı yöntemler arasındadır. Örneğin s prim alması veya tatile gönderilmesi gibi</a:t>
            </a:r>
            <a:r>
              <a:rPr lang="tr-TR" sz="2800" dirty="0" smtClean="0"/>
              <a:t>.</a:t>
            </a:r>
            <a:endParaRPr lang="tr-TR" sz="2800" dirty="0"/>
          </a:p>
        </p:txBody>
      </p:sp>
    </p:spTree>
    <p:extLst>
      <p:ext uri="{BB962C8B-B14F-4D97-AF65-F5344CB8AC3E}">
        <p14:creationId xmlns:p14="http://schemas.microsoft.com/office/powerpoint/2010/main" val="206949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fontScale="92500" lnSpcReduction="20000"/>
          </a:bodyPr>
          <a:lstStyle/>
          <a:p>
            <a:r>
              <a:rPr lang="tr-TR" sz="2800" b="1" dirty="0" smtClean="0"/>
              <a:t>İyi </a:t>
            </a:r>
            <a:r>
              <a:rPr lang="tr-TR" sz="2800" b="1" dirty="0"/>
              <a:t>bir satış elemanı şu özelliklere sahip olmalıdır:</a:t>
            </a:r>
          </a:p>
          <a:p>
            <a:pPr lvl="1"/>
            <a:r>
              <a:rPr lang="tr-TR" sz="2700" b="1" dirty="0" smtClean="0"/>
              <a:t>Olumlu </a:t>
            </a:r>
            <a:r>
              <a:rPr lang="tr-TR" sz="2700" b="1" dirty="0"/>
              <a:t>düşünme</a:t>
            </a:r>
            <a:r>
              <a:rPr lang="tr-TR" sz="2700" dirty="0"/>
              <a:t>: Reddedilmenin çok muhtemel olduğu, dolayısıyla olumlu düşünme yeteneğinin bu kadar hayati bir önem taşıdığı başka bir meslek yoktur</a:t>
            </a:r>
            <a:r>
              <a:rPr lang="tr-TR" sz="2700" dirty="0" smtClean="0"/>
              <a:t>.</a:t>
            </a:r>
            <a:endParaRPr lang="tr-TR" sz="3100" dirty="0"/>
          </a:p>
          <a:p>
            <a:pPr lvl="1"/>
            <a:r>
              <a:rPr lang="tr-TR" sz="2700" b="1" dirty="0"/>
              <a:t>Kararlılık: </a:t>
            </a:r>
            <a:r>
              <a:rPr lang="tr-TR" sz="2700" dirty="0"/>
              <a:t>Merdivenin alt basamağındaki satıcı ile zengin olmuş biri arasındaki tek farklılık, temelde fazlasıyla başarma kararlılığının bulunmasıdır</a:t>
            </a:r>
            <a:r>
              <a:rPr lang="tr-TR" sz="2700" dirty="0" smtClean="0"/>
              <a:t>.</a:t>
            </a:r>
            <a:endParaRPr lang="tr-TR" sz="3100" dirty="0"/>
          </a:p>
          <a:p>
            <a:pPr lvl="1"/>
            <a:r>
              <a:rPr lang="tr-TR" sz="2700" b="1" dirty="0"/>
              <a:t>İyi hayal gücü: </a:t>
            </a:r>
            <a:r>
              <a:rPr lang="tr-TR" sz="2700" dirty="0"/>
              <a:t>Hayal gücünüzle heyecan yaratabildiğiniz zaman potansiyel müşterileri çok kolayca gerçek alıcıya çevirebilirsiniz. Hayal gücünüzü geliştirebilirsiniz</a:t>
            </a:r>
            <a:r>
              <a:rPr lang="tr-TR" sz="2700" dirty="0" smtClean="0"/>
              <a:t>.</a:t>
            </a:r>
            <a:endParaRPr lang="tr-TR" sz="2700" dirty="0"/>
          </a:p>
        </p:txBody>
      </p:sp>
    </p:spTree>
    <p:extLst>
      <p:ext uri="{BB962C8B-B14F-4D97-AF65-F5344CB8AC3E}">
        <p14:creationId xmlns:p14="http://schemas.microsoft.com/office/powerpoint/2010/main" val="30905052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Mağaza Personelinin Motivasyonu</a:t>
            </a:r>
          </a:p>
        </p:txBody>
      </p:sp>
      <p:sp>
        <p:nvSpPr>
          <p:cNvPr id="3" name="İçerik Yer Tutucusu 2"/>
          <p:cNvSpPr>
            <a:spLocks noGrp="1"/>
          </p:cNvSpPr>
          <p:nvPr>
            <p:ph idx="1"/>
          </p:nvPr>
        </p:nvSpPr>
        <p:spPr/>
        <p:txBody>
          <a:bodyPr>
            <a:normAutofit lnSpcReduction="10000"/>
          </a:bodyPr>
          <a:lstStyle/>
          <a:p>
            <a:r>
              <a:rPr lang="tr-TR" sz="2800" dirty="0"/>
              <a:t>Mağaza personeli uzun süre aynı mağazada çalışmaz. Zaman zaman şube mağazalarla personel değişikliğine gidilebilir. Bunun nedeni perakendecilikte mağaza körlüğü (işletme körlüğü) denilen ve sürekli aynı mağazada çalışma sonucu oluşan mağazadaki bazı anormalliklerin bir süre sonra normal gibi görünerek düzeltilmesine gerek duyulmamasıdır. Örneğin ayağı bozuk olduğu için sürekli sallanan bir tezgâhın tamir edilmek yerine bir süre sonra kanıksanması mağaza körlüğüne bir örnektir.</a:t>
            </a:r>
          </a:p>
          <a:p>
            <a:endParaRPr lang="tr-TR" sz="2800" dirty="0"/>
          </a:p>
        </p:txBody>
      </p:sp>
    </p:spTree>
    <p:extLst>
      <p:ext uri="{BB962C8B-B14F-4D97-AF65-F5344CB8AC3E}">
        <p14:creationId xmlns:p14="http://schemas.microsoft.com/office/powerpoint/2010/main" val="3612511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a:bodyPr>
          <a:lstStyle/>
          <a:p>
            <a:r>
              <a:rPr lang="tr-TR" sz="2800" dirty="0" smtClean="0"/>
              <a:t>Satış </a:t>
            </a:r>
            <a:r>
              <a:rPr lang="tr-TR" sz="2800" dirty="0"/>
              <a:t>elemanının insan sarrafı olması gerektiğinden bahsedilir. Bu asla doğru değildir. Aksine kendini bu konuda çok iyi sanan bir satış elemanı müşterinin kaçmasına bile neden olabilir. Müşterinin de kendisi gibi herhangi bir insan olduğunu bilmesi ve kendisine nelerin yapılmasını istemiyorsa veya nasıl davranılmasını istiyorsa müşteriye de aynı şekilde davranması yeterlidir</a:t>
            </a:r>
            <a:r>
              <a:rPr lang="tr-TR" sz="2800" dirty="0" smtClean="0"/>
              <a:t>.</a:t>
            </a:r>
            <a:endParaRPr lang="tr-TR" sz="2800" dirty="0"/>
          </a:p>
        </p:txBody>
      </p:sp>
    </p:spTree>
    <p:extLst>
      <p:ext uri="{BB962C8B-B14F-4D97-AF65-F5344CB8AC3E}">
        <p14:creationId xmlns:p14="http://schemas.microsoft.com/office/powerpoint/2010/main" val="1133346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a:bodyPr>
          <a:lstStyle/>
          <a:p>
            <a:r>
              <a:rPr lang="tr-TR" sz="2800" dirty="0"/>
              <a:t>Mağazaya gelen müşteriler çeşitli davranışlar sergileyebilirler. Örneğin çekingen, sinirli, kötümser, her şeye itiraz eden, sabırsız, kararsız, fazla samimi, sessiz veya her şeyi bildiğini iddia eden müşteri davranışları ile karşılaşmak mümkündür. Satış elemanı hangi müşteri davranışına karşı nasıl davranmalıdır</a:t>
            </a:r>
            <a:r>
              <a:rPr lang="tr-TR" sz="2800" dirty="0" smtClean="0"/>
              <a:t>.</a:t>
            </a:r>
            <a:endParaRPr lang="tr-TR" sz="2800" dirty="0"/>
          </a:p>
        </p:txBody>
      </p:sp>
    </p:spTree>
    <p:extLst>
      <p:ext uri="{BB962C8B-B14F-4D97-AF65-F5344CB8AC3E}">
        <p14:creationId xmlns:p14="http://schemas.microsoft.com/office/powerpoint/2010/main" val="1624638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a:bodyPr>
          <a:lstStyle/>
          <a:p>
            <a:r>
              <a:rPr lang="tr-TR" sz="2800" dirty="0"/>
              <a:t>Müşteri kötümser davranıyorsa satış elemanı müşteriye ürünle ilgili kesin, net, emin ve anlaşılır bilgiler vermeli, ürünün kullanımına yönelik açıklamalarda bulunmalı, bilgilerini somut örneklerle desteklemeli ve olumlu cümleler kurmaya dikkat ederek, olumlu bir davranış içinde olmalıdır</a:t>
            </a:r>
            <a:r>
              <a:rPr lang="tr-TR" sz="2800" dirty="0" smtClean="0"/>
              <a:t>.</a:t>
            </a:r>
            <a:endParaRPr lang="tr-TR" sz="2800" dirty="0"/>
          </a:p>
        </p:txBody>
      </p:sp>
    </p:spTree>
    <p:extLst>
      <p:ext uri="{BB962C8B-B14F-4D97-AF65-F5344CB8AC3E}">
        <p14:creationId xmlns:p14="http://schemas.microsoft.com/office/powerpoint/2010/main" val="24401075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fontScale="92500" lnSpcReduction="20000"/>
          </a:bodyPr>
          <a:lstStyle/>
          <a:p>
            <a:r>
              <a:rPr lang="tr-TR" sz="2800" dirty="0" smtClean="0"/>
              <a:t>Müşteri </a:t>
            </a:r>
            <a:r>
              <a:rPr lang="tr-TR" sz="2800" dirty="0"/>
              <a:t>sessiz ise müşteriyi sıkmayacak şekilde sorular sorarak konuşturmak mümkün olabilir. Müşterinin morali bozuk olabilir ve hâlâ sessiz kalmakta ısrar edebilir. Bu durumda satış elemanı da çok fazla konuşmamalı, müşterinin sessiz kalma isteğine saygı göstererek sadece ne istediğini anlayacak şekilde konuşmasını sınırlamalıdır.</a:t>
            </a:r>
          </a:p>
          <a:p>
            <a:r>
              <a:rPr lang="tr-TR" sz="2800" dirty="0"/>
              <a:t> </a:t>
            </a:r>
            <a:r>
              <a:rPr lang="tr-TR" sz="2800" dirty="0" smtClean="0"/>
              <a:t>Müşteri </a:t>
            </a:r>
            <a:r>
              <a:rPr lang="tr-TR" sz="2800" dirty="0"/>
              <a:t>çekingen ise satış elemanı müşterisinin çekingenliğini yenmesine yardımcı olmalıdır. Çekingen müşterinin bir şeyler satın alması zordur. Bu nedenle satış elemanının müşteriye anlaşılır şekilde sorular sorarak ve müşterinin rahatlamasını sağlayarak yardımcı olması ve isteklerine cevap vermesi gerekir</a:t>
            </a:r>
            <a:r>
              <a:rPr lang="tr-TR" sz="2800" dirty="0" smtClean="0"/>
              <a:t>.</a:t>
            </a:r>
            <a:endParaRPr lang="tr-TR" sz="2800" dirty="0"/>
          </a:p>
        </p:txBody>
      </p:sp>
    </p:spTree>
    <p:extLst>
      <p:ext uri="{BB962C8B-B14F-4D97-AF65-F5344CB8AC3E}">
        <p14:creationId xmlns:p14="http://schemas.microsoft.com/office/powerpoint/2010/main" val="2050071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fontScale="92500" lnSpcReduction="20000"/>
          </a:bodyPr>
          <a:lstStyle/>
          <a:p>
            <a:r>
              <a:rPr lang="tr-TR" sz="2800" dirty="0" smtClean="0"/>
              <a:t>Müşteri </a:t>
            </a:r>
            <a:r>
              <a:rPr lang="tr-TR" sz="2800" dirty="0"/>
              <a:t>her şeyi biliyormuşçasına davranıyorsa, satış elemanının da müşteriden daha fazla bilgiçlik taslaması satışı öldürür. Satış elemanı aksine müşteriye Olumlu yaklaşmalı ve "sizin de bildiğiniz gibi ifadeler kullanarak müşteriye hissettirmeden satışı yönlendirmelidir. Asla müşteri ile bilgiçlik yarışına girişmemelidir.</a:t>
            </a:r>
          </a:p>
          <a:p>
            <a:r>
              <a:rPr lang="tr-TR" sz="2800" dirty="0" smtClean="0"/>
              <a:t>Mağazaya </a:t>
            </a:r>
            <a:r>
              <a:rPr lang="tr-TR" sz="2800" dirty="0"/>
              <a:t>gelen müşteri aceleci ve sabırsız davranıyorsa, satış elemanı öncelikle müşterisini sakinleştirmeli ve yaptığı işi bırakarak müşterisi ile ilgilenmelidir. Aksi takdirde müşterisinin sinirlenmesine de neden olabilir</a:t>
            </a:r>
            <a:r>
              <a:rPr lang="tr-TR" sz="2800" dirty="0" smtClean="0"/>
              <a:t>.</a:t>
            </a:r>
            <a:endParaRPr lang="tr-TR" sz="2800" dirty="0"/>
          </a:p>
        </p:txBody>
      </p:sp>
    </p:spTree>
    <p:extLst>
      <p:ext uri="{BB962C8B-B14F-4D97-AF65-F5344CB8AC3E}">
        <p14:creationId xmlns:p14="http://schemas.microsoft.com/office/powerpoint/2010/main" val="12013208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fontScale="92500" lnSpcReduction="20000"/>
          </a:bodyPr>
          <a:lstStyle/>
          <a:p>
            <a:r>
              <a:rPr lang="tr-TR" sz="2800" dirty="0" smtClean="0"/>
              <a:t>Müşteri </a:t>
            </a:r>
            <a:r>
              <a:rPr lang="tr-TR" sz="2800" dirty="0"/>
              <a:t>sinirli bir tavır gösteriyor ise satış elemanının müşteriye anlayışla yaklaşması ve olumlu bir yüz ifadesi ile olumlu davranışlar sergilemesi gerekir. Müşteriyi daha da sinirlendirmeyecek şekilde sorular sorarak ne istediğini anlamalıdır.</a:t>
            </a:r>
          </a:p>
          <a:p>
            <a:r>
              <a:rPr lang="tr-TR" sz="2800" dirty="0" smtClean="0"/>
              <a:t>Müşteri </a:t>
            </a:r>
            <a:r>
              <a:rPr lang="tr-TR" sz="2800" dirty="0"/>
              <a:t>kararsız davranıyorsa satış elemanını onun bu kararsızlığına saygı göstermeli ve ikili sorular sorarak kararsızlığını gidermeye çalışmalıdır. Müşterisine düşünebileceği zamanı tanımalı asla müşterisini hadi çabuk ol dercesine sıkıştırmamalıdır. Müşterisinin kararsızlığını ürün hakkında bilgi vererek gidermeye çalışmalıdır</a:t>
            </a:r>
            <a:r>
              <a:rPr lang="tr-TR" sz="2800" dirty="0" smtClean="0"/>
              <a:t>.</a:t>
            </a:r>
            <a:endParaRPr lang="tr-TR" sz="2800" dirty="0"/>
          </a:p>
        </p:txBody>
      </p:sp>
    </p:spTree>
    <p:extLst>
      <p:ext uri="{BB962C8B-B14F-4D97-AF65-F5344CB8AC3E}">
        <p14:creationId xmlns:p14="http://schemas.microsoft.com/office/powerpoint/2010/main" val="26153105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fontScale="85000" lnSpcReduction="20000"/>
          </a:bodyPr>
          <a:lstStyle/>
          <a:p>
            <a:r>
              <a:rPr lang="tr-TR" sz="2800" dirty="0" smtClean="0"/>
              <a:t>Müşteri </a:t>
            </a:r>
            <a:r>
              <a:rPr lang="tr-TR" sz="2800" dirty="0"/>
              <a:t>satış elemanının söylediği her şeye itiraz ediyor olabilir. Böyle bir durumda da satış elemanı müşterisine olumlu yaklaşmalı haklısınız diyerek kendisini bilgilendirmeye ve yönlendirmeye çalışmalıdır. İtiraz nedenlerini iyi dinleyerek müşterisini ikna etmeye ve inandırmaya çalışmalıdır. Asla itiraza itirazla cevap vermemeli ve müşterisi ile karşı karşıya gelmemelidir</a:t>
            </a:r>
            <a:r>
              <a:rPr lang="tr-TR" sz="2800" dirty="0" smtClean="0"/>
              <a:t>.</a:t>
            </a:r>
            <a:r>
              <a:rPr lang="tr-TR" sz="2800" dirty="0"/>
              <a:t> </a:t>
            </a:r>
          </a:p>
          <a:p>
            <a:r>
              <a:rPr lang="tr-TR" sz="2800" dirty="0"/>
              <a:t>Eğer müşteri fazla samimi davranıyorsa ki bazen müşteri iyi niyetle de samimi bir yaklaşım içinde olabilir, böyle durumlarda satış elemanı müşterisi ile sohbet etmeli ancak çok uzatmadan ve işlerinin aksamasına neden olmadan, müşteriyi de üzmeden sohbeti satışa getirmeli ve müşteriyi alışverişe yönlendirmelidir</a:t>
            </a:r>
            <a:r>
              <a:rPr lang="tr-TR" sz="2800" dirty="0" smtClean="0"/>
              <a:t>.</a:t>
            </a:r>
            <a:r>
              <a:rPr lang="tr-TR" sz="2800" dirty="0"/>
              <a:t> </a:t>
            </a:r>
          </a:p>
        </p:txBody>
      </p:sp>
    </p:spTree>
    <p:extLst>
      <p:ext uri="{BB962C8B-B14F-4D97-AF65-F5344CB8AC3E}">
        <p14:creationId xmlns:p14="http://schemas.microsoft.com/office/powerpoint/2010/main" val="39592974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Müşteri Psikolojisi</a:t>
            </a:r>
          </a:p>
        </p:txBody>
      </p:sp>
      <p:sp>
        <p:nvSpPr>
          <p:cNvPr id="3" name="İçerik Yer Tutucusu 2"/>
          <p:cNvSpPr>
            <a:spLocks noGrp="1"/>
          </p:cNvSpPr>
          <p:nvPr>
            <p:ph idx="1"/>
          </p:nvPr>
        </p:nvSpPr>
        <p:spPr/>
        <p:txBody>
          <a:bodyPr>
            <a:normAutofit fontScale="92500" lnSpcReduction="20000"/>
          </a:bodyPr>
          <a:lstStyle/>
          <a:p>
            <a:r>
              <a:rPr lang="tr-TR" sz="2800" dirty="0"/>
              <a:t>Satış elemanının unutmaması gereken en önemli nokta, karşılaşacakları her bir müşterinin farklı bir yapıya sahip olduğu ve farklı davranışlar sergileyeceğidir. Eğer müşteri bir kere size güvenirse bir daha hep sizden alışveriş etmek isteyecek ve mağazaya her gelişinde sizi arayacaktır. İyi bir satış elemanı müşterisi ile konuşmaya başladığı anda nasıl bir müşteri ile karşılaştığını anlayabilir. Bilgi ve deneyim kazandıkça bu durum bir yetenek hâlini alacaktır. Satış elemanlarının mutlaka deneyimli çalışanlardan yararlanması ve bu konuda örnek çalışmaları takip ederek kendilerini geliştirmeleri gerekir.</a:t>
            </a:r>
          </a:p>
        </p:txBody>
      </p:sp>
    </p:spTree>
    <p:extLst>
      <p:ext uri="{BB962C8B-B14F-4D97-AF65-F5344CB8AC3E}">
        <p14:creationId xmlns:p14="http://schemas.microsoft.com/office/powerpoint/2010/main" val="24282211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DANIŞMANLIK HİZMETLERİ</a:t>
            </a:r>
          </a:p>
        </p:txBody>
      </p:sp>
      <p:sp>
        <p:nvSpPr>
          <p:cNvPr id="3" name="İçerik Yer Tutucusu 2"/>
          <p:cNvSpPr>
            <a:spLocks noGrp="1"/>
          </p:cNvSpPr>
          <p:nvPr>
            <p:ph idx="1"/>
          </p:nvPr>
        </p:nvSpPr>
        <p:spPr/>
        <p:txBody>
          <a:bodyPr>
            <a:normAutofit fontScale="92500" lnSpcReduction="20000"/>
          </a:bodyPr>
          <a:lstStyle/>
          <a:p>
            <a:r>
              <a:rPr lang="tr-TR" sz="2800" b="1" dirty="0"/>
              <a:t>DANIŞMANLIK HİZMETLERİ</a:t>
            </a:r>
          </a:p>
          <a:p>
            <a:r>
              <a:rPr lang="tr-TR" sz="2800" dirty="0"/>
              <a:t>Danışmanlık (İngilizcesi </a:t>
            </a:r>
            <a:r>
              <a:rPr lang="tr-TR" sz="2800" dirty="0" err="1"/>
              <a:t>coach</a:t>
            </a:r>
            <a:r>
              <a:rPr lang="tr-TR" sz="2800" dirty="0"/>
              <a:t>) kelime anlamı olarak; özel rehberlik daha geniş ifade ile kişinin bir başka kişinin performansını geliştirmesidir. Özel rehberlik, kişilere kendilerini geliştirmelerini yeni beceriler kazanmalarını, kişisel yeterliklerini fark etmelerini, amaçlarına ulaşmalarını, kendi hayatlarını istedikleri gibi yönlendirmelerini başarmaya yardımcı olur</a:t>
            </a:r>
            <a:r>
              <a:rPr lang="tr-TR" sz="2800" dirty="0" smtClean="0"/>
              <a:t>.</a:t>
            </a:r>
            <a:r>
              <a:rPr lang="tr-TR" sz="2800" dirty="0"/>
              <a:t> </a:t>
            </a:r>
          </a:p>
          <a:p>
            <a:r>
              <a:rPr lang="tr-TR" sz="2800" dirty="0"/>
              <a:t>Perakendecilikte de satış elemanının müşterilerine, deneyimli personelin yenilere, yöneticilerinde personeline zaman zaman danışmanlık yapması gerekebilir.</a:t>
            </a:r>
          </a:p>
        </p:txBody>
      </p:sp>
    </p:spTree>
    <p:extLst>
      <p:ext uri="{BB962C8B-B14F-4D97-AF65-F5344CB8AC3E}">
        <p14:creationId xmlns:p14="http://schemas.microsoft.com/office/powerpoint/2010/main" val="393167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SATIŞ TEKNİKLERİ</a:t>
            </a:r>
            <a:endParaRPr lang="tr-TR" dirty="0"/>
          </a:p>
        </p:txBody>
      </p:sp>
      <p:sp>
        <p:nvSpPr>
          <p:cNvPr id="3" name="İçerik Yer Tutucusu 2"/>
          <p:cNvSpPr>
            <a:spLocks noGrp="1"/>
          </p:cNvSpPr>
          <p:nvPr>
            <p:ph idx="1"/>
          </p:nvPr>
        </p:nvSpPr>
        <p:spPr/>
        <p:txBody>
          <a:bodyPr>
            <a:normAutofit fontScale="92500" lnSpcReduction="20000"/>
          </a:bodyPr>
          <a:lstStyle/>
          <a:p>
            <a:pPr lvl="1"/>
            <a:r>
              <a:rPr lang="tr-TR" sz="2700" b="1" dirty="0"/>
              <a:t>Yaptığınız işten gurur duyma</a:t>
            </a:r>
            <a:r>
              <a:rPr lang="tr-TR" sz="2700" dirty="0"/>
              <a:t>: Satıcılar halkın ve medyanın gözünde genellikle kötü tanıtılmış kişilerdir ve kötü şakalara maruz kalırlar. Satıcılar olmazsa hiçbir işin yürümeyeceğini hiçbir zaman unutmayınız. Pratik olarak üretilen her malın piyasaya sunulup satılması gerekmektedir. Satış olmasa avukata, muhasebeciye, vergi müfettişi ile tahsildarına, kamyon sürücüsüne niye ihtiyaç duyulsun ki</a:t>
            </a:r>
            <a:r>
              <a:rPr lang="tr-TR" sz="2700" dirty="0" smtClean="0"/>
              <a:t>?</a:t>
            </a:r>
            <a:endParaRPr lang="tr-TR" sz="3500" dirty="0"/>
          </a:p>
          <a:p>
            <a:pPr lvl="1"/>
            <a:r>
              <a:rPr lang="tr-TR" sz="2700" b="1" dirty="0"/>
              <a:t>Kendine güven: </a:t>
            </a:r>
            <a:r>
              <a:rPr lang="tr-TR" sz="2700" dirty="0"/>
              <a:t>Satış mesleğinde kendi değerlerinizle ayakta kalır ya da yere serilirsiniz. Meslektaşlarınız ve rakipleriniz aynı tepenin üstüne tırmanmaya çalışıyor olacaklardır. Gerçekten güven duyabileceğiniz tek kişi kendinizsiniz</a:t>
            </a:r>
            <a:r>
              <a:rPr lang="tr-TR" sz="2700" dirty="0" smtClean="0"/>
              <a:t>.</a:t>
            </a:r>
            <a:endParaRPr lang="tr-TR" sz="3100" dirty="0"/>
          </a:p>
        </p:txBody>
      </p:sp>
    </p:spTree>
    <p:extLst>
      <p:ext uri="{BB962C8B-B14F-4D97-AF65-F5344CB8AC3E}">
        <p14:creationId xmlns:p14="http://schemas.microsoft.com/office/powerpoint/2010/main" val="310652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a:bodyPr>
          <a:lstStyle/>
          <a:p>
            <a:r>
              <a:rPr lang="tr-TR" sz="2800" b="1" dirty="0" smtClean="0"/>
              <a:t>“</a:t>
            </a:r>
            <a:r>
              <a:rPr lang="tr-TR" sz="2800" b="1" dirty="0"/>
              <a:t>Kimseye bir şey öğretemezsiniz, sadece cevabı kendi içinde bulmasına yardımcı olursunuz.” (Galileo)</a:t>
            </a:r>
          </a:p>
          <a:p>
            <a:r>
              <a:rPr lang="tr-TR" sz="2800" dirty="0" smtClean="0"/>
              <a:t>Danışmanın </a:t>
            </a:r>
            <a:r>
              <a:rPr lang="tr-TR" sz="2800" dirty="0"/>
              <a:t>görevi, kendisine danışan kişiye soruların doğru cevabını vermek değil, kişinin doğru soruyu sormasına, doğru cevabı bulmasına yardımcı olmak, onun farklı bakış açıları kazanmasını sağlayarak doğru yöne yönelmesini sağlamaktır</a:t>
            </a:r>
            <a:r>
              <a:rPr lang="tr-TR" sz="2800" dirty="0" smtClean="0"/>
              <a:t>.</a:t>
            </a:r>
            <a:endParaRPr lang="tr-TR" sz="2800" dirty="0"/>
          </a:p>
        </p:txBody>
      </p:sp>
    </p:spTree>
    <p:extLst>
      <p:ext uri="{BB962C8B-B14F-4D97-AF65-F5344CB8AC3E}">
        <p14:creationId xmlns:p14="http://schemas.microsoft.com/office/powerpoint/2010/main" val="37124253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fontScale="92500" lnSpcReduction="10000"/>
          </a:bodyPr>
          <a:lstStyle/>
          <a:p>
            <a:r>
              <a:rPr lang="tr-TR" sz="2800" dirty="0" smtClean="0"/>
              <a:t>İnsanlar  </a:t>
            </a:r>
            <a:r>
              <a:rPr lang="tr-TR" sz="2800" dirty="0"/>
              <a:t>artık  profesyonel  bağlılıklarını  işverenlerden  kendilerine  yöneltmektedirler. Beyin göçünü durdurmanın tek yolu onlara yatırım yapmak ve onları geliştirmektir. Kilit elemanların danışmanlık alması bir şirketin kaynaklarının en odaklı kullanılmasıdır. Bu, kaynakları en çok ihtiyaç duyuldukları yerlere getirecektir. Şirketlerde verilen eğitimlerin ardından katılımcılara kılavuzluk edecek yaratılan şevk ve heyecanı canlı tutacak ve onların her zamanki ―iş yine‖ havasına karşı koymalarına yardım edecek bir danışmanla bu değişmeler daha fazla kalıcı olacaktır</a:t>
            </a:r>
            <a:r>
              <a:rPr lang="tr-TR" sz="2800" dirty="0" smtClean="0"/>
              <a:t>.</a:t>
            </a:r>
            <a:endParaRPr lang="tr-TR" sz="2800" dirty="0"/>
          </a:p>
        </p:txBody>
      </p:sp>
    </p:spTree>
    <p:extLst>
      <p:ext uri="{BB962C8B-B14F-4D97-AF65-F5344CB8AC3E}">
        <p14:creationId xmlns:p14="http://schemas.microsoft.com/office/powerpoint/2010/main" val="384762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a:bodyPr>
          <a:lstStyle/>
          <a:p>
            <a:r>
              <a:rPr lang="tr-TR" sz="2800" dirty="0"/>
              <a:t>Danışmanlar hâlen bulunulan yolu gösterir, seçenekleri sunar, yeni yolları tarif eder ve sabırlı davranmayı öğretir.</a:t>
            </a:r>
          </a:p>
          <a:p>
            <a:pPr lvl="1"/>
            <a:r>
              <a:rPr lang="tr-TR" sz="2700" b="1" dirty="0"/>
              <a:t>İşletmelerde danışmanlık: </a:t>
            </a:r>
            <a:r>
              <a:rPr lang="tr-TR" sz="2700" dirty="0"/>
              <a:t>Kaliteli üretime yönelecek insan kaynaklarına sahip olma, işletmeye bağlılık ve işletme kültürünü daha açık ve net kabullenme, personel devri ve devamsızlık gibi olumsuzlukları engellemek amaçlıdır.</a:t>
            </a:r>
            <a:r>
              <a:rPr lang="tr-TR" sz="3100" dirty="0"/>
              <a:t> </a:t>
            </a:r>
          </a:p>
        </p:txBody>
      </p:sp>
    </p:spTree>
    <p:extLst>
      <p:ext uri="{BB962C8B-B14F-4D97-AF65-F5344CB8AC3E}">
        <p14:creationId xmlns:p14="http://schemas.microsoft.com/office/powerpoint/2010/main" val="2228875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a:bodyPr>
          <a:lstStyle/>
          <a:p>
            <a:pPr lvl="1"/>
            <a:r>
              <a:rPr lang="tr-TR" sz="2700" b="1" dirty="0"/>
              <a:t>Üst   yönetim   danışmanlığı:   </a:t>
            </a:r>
            <a:r>
              <a:rPr lang="tr-TR" sz="2700" dirty="0"/>
              <a:t>Başarılı   çalışmaları   ile   üst   yönetime   gelen yöneticilerin öz eleştiri yapabilmeleri, iş ve kişisel hedeflerini bütünleştirebilmeleri, objektif bakış açısı kazanabilmeleri, astlarıyla kurumun hedef ve stratejilerinin bütünleşmesini sağlamaları, karar verebilme yetilerini güçlendirmelerini, iletişim becerilerini geliştirmelerini, esnek yönetim tarzına sahip olabilmelerini, geri bildirim becerisi edinmelerini, zamanı yönetebilmelerini sağlar.</a:t>
            </a:r>
            <a:r>
              <a:rPr lang="tr-TR" sz="3100" dirty="0"/>
              <a:t> </a:t>
            </a:r>
            <a:endParaRPr lang="tr-TR" sz="4300" dirty="0"/>
          </a:p>
        </p:txBody>
      </p:sp>
    </p:spTree>
    <p:extLst>
      <p:ext uri="{BB962C8B-B14F-4D97-AF65-F5344CB8AC3E}">
        <p14:creationId xmlns:p14="http://schemas.microsoft.com/office/powerpoint/2010/main" val="35537373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fontScale="92500" lnSpcReduction="10000"/>
          </a:bodyPr>
          <a:lstStyle/>
          <a:p>
            <a:pPr lvl="1"/>
            <a:r>
              <a:rPr lang="tr-TR" sz="2700" b="1" dirty="0"/>
              <a:t>Performans danışmanlığı: </a:t>
            </a:r>
            <a:r>
              <a:rPr lang="tr-TR" sz="2700" dirty="0"/>
              <a:t>Firmanın seçtiği çalışanlardan bir kısmı danışmanlık yapar. Özel rehberlik tekniğiyle değerleme, aynı zamanda düzeltme iyileştirme ve geliştirme sürecidir ve bir süreye bağlı olarak işlemez. Bu süreçte yer alan rehber; ahlaki değerlere sahip, eğitilecek çalışanı ciddiye alan, </a:t>
            </a:r>
            <a:r>
              <a:rPr lang="tr-TR" sz="2700" dirty="0" err="1"/>
              <a:t>empatik</a:t>
            </a:r>
            <a:r>
              <a:rPr lang="tr-TR" sz="2700" dirty="0"/>
              <a:t> davranan, başkalarının sorunlarını çözebilmek için dinleme analiz edebilme ve yorumlayabilme yeteneklerini iyi kullanabilen birisi olmalıdır. Risk alabilmeli ve uygun kararların alınmasını astlarıyla birlikte belirlemesi mümkün olmalıdır.</a:t>
            </a:r>
            <a:r>
              <a:rPr lang="tr-TR" sz="3100" dirty="0"/>
              <a:t> </a:t>
            </a:r>
            <a:endParaRPr lang="tr-TR" sz="2700" dirty="0"/>
          </a:p>
        </p:txBody>
      </p:sp>
    </p:spTree>
    <p:extLst>
      <p:ext uri="{BB962C8B-B14F-4D97-AF65-F5344CB8AC3E}">
        <p14:creationId xmlns:p14="http://schemas.microsoft.com/office/powerpoint/2010/main" val="14835670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lnSpcReduction="10000"/>
          </a:bodyPr>
          <a:lstStyle/>
          <a:p>
            <a:pPr lvl="1"/>
            <a:r>
              <a:rPr lang="tr-TR" sz="2700" b="1" dirty="0"/>
              <a:t>Özel rehberlik danışmanlığı: </a:t>
            </a:r>
            <a:r>
              <a:rPr lang="tr-TR" sz="2700" dirty="0"/>
              <a:t>Deneyimlilik (daha kolay geri bildirim sağlamak, zaman ve maliyet avantajı), zihinsel etki(karşılaşılabilecek çevresel ve iş kaynaklı sorunları çözebilecek zihin yapısı ve yeterliğe sahip olmak), prensipler  ( farklı disiplinlere hâkim olmak ), izleme (çalışanın durumunun değerlendirilmesi için) gereklidir.</a:t>
            </a:r>
            <a:r>
              <a:rPr lang="tr-TR" sz="3100" dirty="0"/>
              <a:t> </a:t>
            </a:r>
          </a:p>
          <a:p>
            <a:pPr lvl="1"/>
            <a:r>
              <a:rPr lang="tr-TR" sz="2700" b="1" dirty="0"/>
              <a:t>Kariyer danışmanlığı: </a:t>
            </a:r>
            <a:r>
              <a:rPr lang="tr-TR" sz="2700" dirty="0"/>
              <a:t>Kariyer sahibi olan kişilerin kendi kişisel yeterliklerini görebilmeleri ilerisi için hedeflerine emin adımlarla ilerlemelerini sağlamak amacıyla yapılır.</a:t>
            </a:r>
            <a:r>
              <a:rPr lang="tr-TR" sz="3100" dirty="0"/>
              <a:t> </a:t>
            </a:r>
          </a:p>
        </p:txBody>
      </p:sp>
    </p:spTree>
    <p:extLst>
      <p:ext uri="{BB962C8B-B14F-4D97-AF65-F5344CB8AC3E}">
        <p14:creationId xmlns:p14="http://schemas.microsoft.com/office/powerpoint/2010/main" val="17979205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Danışmanlık Nedir?</a:t>
            </a:r>
          </a:p>
        </p:txBody>
      </p:sp>
      <p:sp>
        <p:nvSpPr>
          <p:cNvPr id="3" name="İçerik Yer Tutucusu 2"/>
          <p:cNvSpPr>
            <a:spLocks noGrp="1"/>
          </p:cNvSpPr>
          <p:nvPr>
            <p:ph idx="1"/>
          </p:nvPr>
        </p:nvSpPr>
        <p:spPr/>
        <p:txBody>
          <a:bodyPr>
            <a:normAutofit fontScale="92500"/>
          </a:bodyPr>
          <a:lstStyle/>
          <a:p>
            <a:pPr lvl="1"/>
            <a:r>
              <a:rPr lang="tr-TR" sz="2700" b="1" dirty="0"/>
              <a:t>Yönetici   danışmanlığı:   </a:t>
            </a:r>
            <a:r>
              <a:rPr lang="tr-TR" sz="2700" dirty="0"/>
              <a:t>İşletme   danışmanlığının   son   noktasıdır.   Mesleki konularda işlerinde koçluk yaparlar. Şirket içinde müdürlerle çalışır ve ekiplere </a:t>
            </a:r>
            <a:r>
              <a:rPr lang="tr-TR" sz="2700" dirty="0" err="1"/>
              <a:t>coach’luk</a:t>
            </a:r>
            <a:r>
              <a:rPr lang="tr-TR" sz="2700" dirty="0"/>
              <a:t> yaparlar. Bir yöneticinin diğer yöneticilerle problemi olabilir ve danışmanlığa ihtiyaç duyabilir. Ya da bir müdür vizyonu, değerleri, işletme misyonu ve amacı konusunda netliğe ihtiyaç duyuyor olabilir.</a:t>
            </a:r>
            <a:r>
              <a:rPr lang="tr-TR" sz="3100" dirty="0"/>
              <a:t> </a:t>
            </a:r>
            <a:endParaRPr lang="tr-TR" sz="3500" dirty="0"/>
          </a:p>
          <a:p>
            <a:r>
              <a:rPr lang="tr-TR" sz="2800" dirty="0"/>
              <a:t>Danışmanlık işletme sistemlerine değil bireylere yoğunlaşır. Ancak danışmanlık işletmenin sonuçlarını dolaylı şekilde etkileyecek ve  geliştirecektir.</a:t>
            </a:r>
          </a:p>
        </p:txBody>
      </p:sp>
    </p:spTree>
    <p:extLst>
      <p:ext uri="{BB962C8B-B14F-4D97-AF65-F5344CB8AC3E}">
        <p14:creationId xmlns:p14="http://schemas.microsoft.com/office/powerpoint/2010/main" val="33242122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Danışmanlıkta Uygulama Noktaları</a:t>
            </a:r>
          </a:p>
        </p:txBody>
      </p:sp>
      <p:sp>
        <p:nvSpPr>
          <p:cNvPr id="3" name="İçerik Yer Tutucusu 2"/>
          <p:cNvSpPr>
            <a:spLocks noGrp="1"/>
          </p:cNvSpPr>
          <p:nvPr>
            <p:ph idx="1"/>
          </p:nvPr>
        </p:nvSpPr>
        <p:spPr/>
        <p:txBody>
          <a:bodyPr>
            <a:normAutofit fontScale="77500" lnSpcReduction="20000"/>
          </a:bodyPr>
          <a:lstStyle/>
          <a:p>
            <a:r>
              <a:rPr lang="tr-TR" sz="4500" dirty="0"/>
              <a:t>Danışmanlıkta uygulama aşamasında şu soruları sormak  gerekir: </a:t>
            </a:r>
          </a:p>
          <a:p>
            <a:pPr lvl="1"/>
            <a:r>
              <a:rPr lang="tr-TR" sz="4300" b="1" dirty="0"/>
              <a:t>Kimlere danışmanlık yapılacak: </a:t>
            </a:r>
            <a:r>
              <a:rPr lang="tr-TR" sz="4300" dirty="0"/>
              <a:t>Danışmanlık yapılacak kişiler hedeflere göre belirlenmelidir. (Kariyer-İş-Yönetim-Hayat gibi) </a:t>
            </a:r>
          </a:p>
          <a:p>
            <a:pPr lvl="1"/>
            <a:r>
              <a:rPr lang="tr-TR" sz="4300" b="1" dirty="0"/>
              <a:t>Hangi biçimde gerçekleştirilecek: </a:t>
            </a:r>
            <a:r>
              <a:rPr lang="tr-TR" sz="4300" dirty="0"/>
              <a:t>Yüz yüze, telefon, video konferans, telefon ile olabilir.</a:t>
            </a:r>
          </a:p>
          <a:p>
            <a:endParaRPr lang="tr-TR" sz="4500" dirty="0"/>
          </a:p>
        </p:txBody>
      </p:sp>
    </p:spTree>
    <p:extLst>
      <p:ext uri="{BB962C8B-B14F-4D97-AF65-F5344CB8AC3E}">
        <p14:creationId xmlns:p14="http://schemas.microsoft.com/office/powerpoint/2010/main" val="2820882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Danışmanlıkta Uygulama Noktaları</a:t>
            </a:r>
          </a:p>
        </p:txBody>
      </p:sp>
      <p:sp>
        <p:nvSpPr>
          <p:cNvPr id="3" name="İçerik Yer Tutucusu 2"/>
          <p:cNvSpPr>
            <a:spLocks noGrp="1"/>
          </p:cNvSpPr>
          <p:nvPr>
            <p:ph idx="1"/>
          </p:nvPr>
        </p:nvSpPr>
        <p:spPr/>
        <p:txBody>
          <a:bodyPr>
            <a:normAutofit/>
          </a:bodyPr>
          <a:lstStyle/>
          <a:p>
            <a:pPr lvl="1"/>
            <a:r>
              <a:rPr lang="tr-TR" sz="2200" b="1" dirty="0"/>
              <a:t>Görüşme sıklığı ne olacak: </a:t>
            </a:r>
            <a:r>
              <a:rPr lang="tr-TR" sz="2200" dirty="0"/>
              <a:t>Karşınızdaki kişinin motivasyonunu ve onun bu olaya kendini </a:t>
            </a:r>
            <a:r>
              <a:rPr lang="tr-TR" sz="2200" dirty="0" err="1"/>
              <a:t>adamışlığını</a:t>
            </a:r>
            <a:r>
              <a:rPr lang="tr-TR" sz="2200" dirty="0"/>
              <a:t> sağlamak için düzenli bir şekilde yapılmalıdır. Bazı danışmanlar haftada bir görüşme yaparken, bazıları ise telefonla da seans uygulamaları yapmaktadırlar. Genelde ise görüşmelerin arasında ayda bir  veya iki saatlik seans artı haftada bir yarım saatlik telefon görüşmeleri şeklindedir. Çoğu iş </a:t>
            </a:r>
            <a:r>
              <a:rPr lang="tr-TR" sz="2200" dirty="0" err="1"/>
              <a:t>coach’ı</a:t>
            </a:r>
            <a:r>
              <a:rPr lang="tr-TR" sz="2200" dirty="0"/>
              <a:t> ise ucu açık programlar uygular. Üç aylık sürede 12 saatlik </a:t>
            </a:r>
            <a:r>
              <a:rPr lang="tr-TR" sz="2200" dirty="0" err="1"/>
              <a:t>coach’lık</a:t>
            </a:r>
            <a:r>
              <a:rPr lang="tr-TR" sz="2200" dirty="0"/>
              <a:t> sunmayı kabul eder. </a:t>
            </a:r>
          </a:p>
          <a:p>
            <a:endParaRPr lang="tr-TR" sz="2400" dirty="0"/>
          </a:p>
          <a:p>
            <a:endParaRPr lang="tr-TR" sz="2400" dirty="0"/>
          </a:p>
        </p:txBody>
      </p:sp>
    </p:spTree>
    <p:extLst>
      <p:ext uri="{BB962C8B-B14F-4D97-AF65-F5344CB8AC3E}">
        <p14:creationId xmlns:p14="http://schemas.microsoft.com/office/powerpoint/2010/main" val="20804321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Danışmanın </a:t>
            </a:r>
            <a:r>
              <a:rPr lang="tr-TR" dirty="0"/>
              <a:t>Kendini Geliştirmesi</a:t>
            </a:r>
          </a:p>
        </p:txBody>
      </p:sp>
      <p:grpSp>
        <p:nvGrpSpPr>
          <p:cNvPr id="4" name="Group 5"/>
          <p:cNvGrpSpPr>
            <a:grpSpLocks noChangeAspect="1"/>
          </p:cNvGrpSpPr>
          <p:nvPr/>
        </p:nvGrpSpPr>
        <p:grpSpPr bwMode="auto">
          <a:xfrm>
            <a:off x="457200" y="2005013"/>
            <a:ext cx="8229600" cy="4249737"/>
            <a:chOff x="288" y="1263"/>
            <a:chExt cx="5184" cy="2677"/>
          </a:xfrm>
        </p:grpSpPr>
        <p:sp>
          <p:nvSpPr>
            <p:cNvPr id="5" name="AutoShape 4"/>
            <p:cNvSpPr>
              <a:spLocks noChangeAspect="1" noChangeArrowheads="1" noTextEdit="1"/>
            </p:cNvSpPr>
            <p:nvPr/>
          </p:nvSpPr>
          <p:spPr bwMode="auto">
            <a:xfrm>
              <a:off x="288" y="1263"/>
              <a:ext cx="5184" cy="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263"/>
              <a:ext cx="5189" cy="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29840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615</TotalTime>
  <Words>7069</Words>
  <Application>Microsoft Office PowerPoint</Application>
  <PresentationFormat>Ekran Gösterisi (4:3)</PresentationFormat>
  <Paragraphs>521</Paragraphs>
  <Slides>155</Slides>
  <Notes>1</Notes>
  <HiddenSlides>0</HiddenSlides>
  <MMClips>0</MMClips>
  <ScaleCrop>false</ScaleCrop>
  <HeadingPairs>
    <vt:vector size="4" baseType="variant">
      <vt:variant>
        <vt:lpstr>Tema</vt:lpstr>
      </vt:variant>
      <vt:variant>
        <vt:i4>2</vt:i4>
      </vt:variant>
      <vt:variant>
        <vt:lpstr>Slayt Başlıkları</vt:lpstr>
      </vt:variant>
      <vt:variant>
        <vt:i4>155</vt:i4>
      </vt:variant>
    </vt:vector>
  </HeadingPairs>
  <TitlesOfParts>
    <vt:vector size="157" baseType="lpstr">
      <vt:lpstr>Akış</vt:lpstr>
      <vt:lpstr>Üst Düzey</vt:lpstr>
      <vt:lpstr>      Bu proje Avrupa Birliği ve Türkiye Cumhuriyeti tarafından finanse edilmektedir. </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SATIŞ TEKNİKLERİ</vt:lpstr>
      <vt:lpstr>Ürün Bilgisi</vt:lpstr>
      <vt:lpstr>Ürün Bilgisi</vt:lpstr>
      <vt:lpstr>Ürün Bilgisi</vt:lpstr>
      <vt:lpstr>Ürün Bilgisi</vt:lpstr>
      <vt:lpstr>Ürün Bilgisi</vt:lpstr>
      <vt:lpstr>Ürün Bilgisi</vt:lpstr>
      <vt:lpstr>Ürün Bilgisi</vt:lpstr>
      <vt:lpstr>Ürün Bilgisi</vt:lpstr>
      <vt:lpstr>Ürün Bilgisi</vt:lpstr>
      <vt:lpstr>Ürün Bilgisi</vt:lpstr>
      <vt:lpstr>Ürün Bilgisi</vt:lpstr>
      <vt:lpstr>Ürün Bilgisi</vt:lpstr>
      <vt:lpstr>Alternatif ve Kombine Satışlar</vt:lpstr>
      <vt:lpstr>Alternatif ve Kombine Satışlar</vt:lpstr>
      <vt:lpstr>Alternatif ve Kombine Satışlar</vt:lpstr>
      <vt:lpstr>Alternatif ve Kombine Satışlar</vt:lpstr>
      <vt:lpstr>Alternatif ve Kombine Satışlar</vt:lpstr>
      <vt:lpstr>İtirazlarla İlgilenmek</vt:lpstr>
      <vt:lpstr>İtirazlarla İlgilenmek</vt:lpstr>
      <vt:lpstr>İtirazlarla İlgilenmek</vt:lpstr>
      <vt:lpstr>İtirazlarla İlgilenmek</vt:lpstr>
      <vt:lpstr>İtirazlarla İlgilenmek</vt:lpstr>
      <vt:lpstr>İtirazlarla İlgilenmek</vt:lpstr>
      <vt:lpstr>İtirazlarla İlgilenmek</vt:lpstr>
      <vt:lpstr>İtirazlarla İlgilenmek</vt:lpstr>
      <vt:lpstr>Satış Elemanının İtirazlara Karşı Uygulayacağı Yöntemler</vt:lpstr>
      <vt:lpstr>Satış Elemanının İtirazlara Karşı Uygulayacağı Yöntemler</vt:lpstr>
      <vt:lpstr>Satış Elemanının İtirazlara Karşı Uygulayacağı Yöntemler</vt:lpstr>
      <vt:lpstr>Satış Elemanının İtirazlara Karşı Uygulayacağı Yöntemler</vt:lpstr>
      <vt:lpstr>Satış Elemanının İtirazlara Karşı Uygulayacağı Yöntemler</vt:lpstr>
      <vt:lpstr>Satış Elemanının İtirazlara Karşı Uygulayacağı Yöntemler</vt:lpstr>
      <vt:lpstr>Satış Elemanının İtirazlara Karşı Uygulayacağı Yöntemler</vt:lpstr>
      <vt:lpstr>Satış Elemanının İtirazlara Karşı Uygulayacağı Yöntemler</vt:lpstr>
      <vt:lpstr>Satış Elemanının İtirazlara Karşı Uygulayacağı Yöntemler</vt:lpstr>
      <vt:lpstr>Satışı Sonuçlandırma</vt:lpstr>
      <vt:lpstr>Satış Kapatma Teknikleri</vt:lpstr>
      <vt:lpstr>Satış Kapatma Teknikleri</vt:lpstr>
      <vt:lpstr>Satış Kapatma Teknikleri</vt:lpstr>
      <vt:lpstr>Satış Kapatma Teknikleri</vt:lpstr>
      <vt:lpstr>Satış Kapatma Teknikleri</vt:lpstr>
      <vt:lpstr>Satış Kapatma Teknikleri</vt:lpstr>
      <vt:lpstr>Satış Kapatma Teknikleri</vt:lpstr>
      <vt:lpstr>Satış Kapatma Teknikleri</vt:lpstr>
      <vt:lpstr>İade ve Değişiklik Taleplerinde Yapılması Gerekenler</vt:lpstr>
      <vt:lpstr>İade ve Değişiklik Taleplerinde Yapılması Gerekenler</vt:lpstr>
      <vt:lpstr>İade ve Değişiklik Taleplerinde Yapılması Gerekenler</vt:lpstr>
      <vt:lpstr>Mağaza Personelinin Motivasyonu</vt:lpstr>
      <vt:lpstr>Mağaza Personelinin Motivasyonu</vt:lpstr>
      <vt:lpstr>Mağaza Personelinin Motivasyonu</vt:lpstr>
      <vt:lpstr>Müşteri Psikolojisi</vt:lpstr>
      <vt:lpstr>Müşteri Psikolojisi</vt:lpstr>
      <vt:lpstr>Müşteri Psikolojisi</vt:lpstr>
      <vt:lpstr>Müşteri Psikolojisi</vt:lpstr>
      <vt:lpstr>Müşteri Psikolojisi</vt:lpstr>
      <vt:lpstr>Müşteri Psikolojisi</vt:lpstr>
      <vt:lpstr>Müşteri Psikolojisi</vt:lpstr>
      <vt:lpstr>Müşteri Psikolojisi</vt:lpstr>
      <vt:lpstr>DANIŞMANLIK HİZMETLERİ</vt:lpstr>
      <vt:lpstr>Danışmanlık Nedir?</vt:lpstr>
      <vt:lpstr>Danışmanlık Nedir?</vt:lpstr>
      <vt:lpstr>Danışmanlık Nedir?</vt:lpstr>
      <vt:lpstr>Danışmanlık Nedir?</vt:lpstr>
      <vt:lpstr>Danışmanlık Nedir?</vt:lpstr>
      <vt:lpstr>Danışmanlık Nedir?</vt:lpstr>
      <vt:lpstr>Danışmanlık Nedir?</vt:lpstr>
      <vt:lpstr>Danışmanlıkta Uygulama Noktaları</vt:lpstr>
      <vt:lpstr>Danışmanlıkta Uygulama Noktaları</vt:lpstr>
      <vt:lpstr>Danışmanın Kendini Geliştirmesi</vt:lpstr>
      <vt:lpstr>Danışmanın Kendini Geliştirmesi</vt:lpstr>
      <vt:lpstr>Danışmanlar İçin Tuzaklar</vt:lpstr>
      <vt:lpstr>Danışmanlar İçin Tuzaklar</vt:lpstr>
      <vt:lpstr>Danışmanlar İçin Tuzaklar</vt:lpstr>
      <vt:lpstr>Danışmanlar İçin Tuzaklar</vt:lpstr>
      <vt:lpstr>Danışmanlar İçin Tuzaklar</vt:lpstr>
      <vt:lpstr>SATIŞ SONRASI HİZMETLERİ SAĞLAMAK</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Satış Sonrası Hizmet</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4077 SAYILI TÜKETİCİNİN KORUNMASI HAKKINDA KANUN GEREĞİNCE SATIŞ SONRASI HİZMET İSTENECEK ÜRÜNLER LİSTESİ</vt:lpstr>
      <vt:lpstr>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 Alımı</dc:title>
  <dc:creator>Hakan Duman</dc:creator>
  <cp:lastModifiedBy>Bilal Keskin</cp:lastModifiedBy>
  <cp:revision>134</cp:revision>
  <dcterms:created xsi:type="dcterms:W3CDTF">2016-03-11T11:30:59Z</dcterms:created>
  <dcterms:modified xsi:type="dcterms:W3CDTF">2016-04-15T14:06:23Z</dcterms:modified>
</cp:coreProperties>
</file>